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Franklin Gothic"/>
      <p:bold r:id="rId44"/>
    </p:embeddedFont>
    <p:embeddedFont>
      <p:font typeface="Bebas Neue"/>
      <p:regular r:id="rId45"/>
    </p:embeddedFont>
    <p:embeddedFont>
      <p:font typeface="Roboto Condensed"/>
      <p:regular r:id="rId46"/>
      <p:bold r:id="rId47"/>
      <p:italic r:id="rId48"/>
      <p:boldItalic r:id="rId49"/>
    </p:embeddedFont>
    <p:embeddedFont>
      <p:font typeface="Candara"/>
      <p:regular r:id="rId50"/>
      <p:bold r:id="rId51"/>
      <p:italic r:id="rId52"/>
      <p:boldItalic r:id="rId53"/>
    </p:embeddedFont>
    <p:embeddedFont>
      <p:font typeface="Roboto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2880">
          <p15:clr>
            <a:srgbClr val="A4A3A4"/>
          </p15:clr>
        </p15:guide>
        <p15:guide id="3" pos="3560">
          <p15:clr>
            <a:srgbClr val="A4A3A4"/>
          </p15:clr>
        </p15:guide>
        <p15:guide id="4" pos="90">
          <p15:clr>
            <a:srgbClr val="A4A3A4"/>
          </p15:clr>
        </p15:guide>
        <p15:guide id="5" pos="5647">
          <p15:clr>
            <a:srgbClr val="A4A3A4"/>
          </p15:clr>
        </p15:guide>
      </p15:sldGuideLst>
    </p:ext>
    <p:ext uri="http://customooxmlschemas.google.com/">
      <go:slidesCustomData xmlns:go="http://customooxmlschemas.google.com/" r:id="rId58" roundtripDataSignature="AMtx7mgrdTHfI/G3nC6p2VKqKSyU4tEB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2880"/>
        <p:guide pos="3560"/>
        <p:guide pos="90"/>
        <p:guide pos="564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FranklinGothic-bold.fntdata"/><Relationship Id="rId43" Type="http://schemas.openxmlformats.org/officeDocument/2006/relationships/slide" Target="slides/slide38.xml"/><Relationship Id="rId46" Type="http://schemas.openxmlformats.org/officeDocument/2006/relationships/font" Target="fonts/RobotoCondensed-regular.fntdata"/><Relationship Id="rId45"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italic.fntdata"/><Relationship Id="rId47" Type="http://schemas.openxmlformats.org/officeDocument/2006/relationships/font" Target="fonts/RobotoCondensed-bold.fntdata"/><Relationship Id="rId49" Type="http://schemas.openxmlformats.org/officeDocument/2006/relationships/font" Target="fonts/RobotoCondense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andara-bold.fntdata"/><Relationship Id="rId50" Type="http://schemas.openxmlformats.org/officeDocument/2006/relationships/font" Target="fonts/Candara-regular.fntdata"/><Relationship Id="rId53" Type="http://schemas.openxmlformats.org/officeDocument/2006/relationships/font" Target="fonts/Candara-boldItalic.fntdata"/><Relationship Id="rId52" Type="http://schemas.openxmlformats.org/officeDocument/2006/relationships/font" Target="fonts/Candara-italic.fntdata"/><Relationship Id="rId11" Type="http://schemas.openxmlformats.org/officeDocument/2006/relationships/slide" Target="slides/slide6.xml"/><Relationship Id="rId55" Type="http://schemas.openxmlformats.org/officeDocument/2006/relationships/font" Target="fonts/RobotoMono-bold.fntdata"/><Relationship Id="rId10" Type="http://schemas.openxmlformats.org/officeDocument/2006/relationships/slide" Target="slides/slide5.xml"/><Relationship Id="rId54" Type="http://schemas.openxmlformats.org/officeDocument/2006/relationships/font" Target="fonts/RobotoMono-regular.fntdata"/><Relationship Id="rId13" Type="http://schemas.openxmlformats.org/officeDocument/2006/relationships/slide" Target="slides/slide8.xml"/><Relationship Id="rId57" Type="http://schemas.openxmlformats.org/officeDocument/2006/relationships/font" Target="fonts/RobotoMono-boldItalic.fntdata"/><Relationship Id="rId12" Type="http://schemas.openxmlformats.org/officeDocument/2006/relationships/slide" Target="slides/slide7.xml"/><Relationship Id="rId56"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CL" sz="1200">
                <a:solidFill>
                  <a:schemeClr val="dk1"/>
                </a:solidFill>
                <a:latin typeface="Calibri"/>
                <a:ea typeface="Calibri"/>
                <a:cs typeface="Calibri"/>
                <a:sym typeface="Calibri"/>
              </a:rPr>
              <a:t>Sponsor,</a:t>
            </a:r>
            <a:r>
              <a:rPr lang="es-CL" sz="1200">
                <a:solidFill>
                  <a:schemeClr val="dk1"/>
                </a:solidFill>
                <a:latin typeface="Calibri"/>
                <a:ea typeface="Calibri"/>
                <a:cs typeface="Calibri"/>
                <a:sym typeface="Calibri"/>
              </a:rPr>
              <a:t> quien patrocina el proyecto y aprueba su ejecución, </a:t>
            </a:r>
            <a:r>
              <a:rPr b="1" lang="es-CL" sz="1200">
                <a:solidFill>
                  <a:schemeClr val="dk1"/>
                </a:solidFill>
                <a:latin typeface="Calibri"/>
                <a:ea typeface="Calibri"/>
                <a:cs typeface="Calibri"/>
                <a:sym typeface="Calibri"/>
              </a:rPr>
              <a:t>jefe de proyecto</a:t>
            </a:r>
            <a:r>
              <a:rPr lang="es-CL" sz="1200">
                <a:solidFill>
                  <a:schemeClr val="dk1"/>
                </a:solidFill>
                <a:latin typeface="Calibri"/>
                <a:ea typeface="Calibri"/>
                <a:cs typeface="Calibri"/>
                <a:sym typeface="Calibri"/>
              </a:rPr>
              <a:t>,  responsable de asegurar que el proyecto se realice dentro de a acuerdo a las condiciones establecidas, coordina, dirige y controla el equipo de proyecto, </a:t>
            </a:r>
            <a:r>
              <a:rPr b="1" lang="es-CL" sz="1200">
                <a:solidFill>
                  <a:schemeClr val="dk1"/>
                </a:solidFill>
                <a:latin typeface="Calibri"/>
                <a:ea typeface="Calibri"/>
                <a:cs typeface="Calibri"/>
                <a:sym typeface="Calibri"/>
              </a:rPr>
              <a:t>los integrantes del equipo</a:t>
            </a:r>
            <a:r>
              <a:rPr lang="es-CL" sz="1200">
                <a:solidFill>
                  <a:schemeClr val="dk1"/>
                </a:solidFill>
                <a:latin typeface="Calibri"/>
                <a:ea typeface="Calibri"/>
                <a:cs typeface="Calibri"/>
                <a:sym typeface="Calibri"/>
              </a:rPr>
              <a:t>, son las personas que realizan las tareas definidas en el proyecto,  el producto o servicio, los </a:t>
            </a:r>
            <a:r>
              <a:rPr b="1" lang="es-CL" sz="1200">
                <a:solidFill>
                  <a:schemeClr val="dk1"/>
                </a:solidFill>
                <a:latin typeface="Calibri"/>
                <a:ea typeface="Calibri"/>
                <a:cs typeface="Calibri"/>
                <a:sym typeface="Calibri"/>
              </a:rPr>
              <a:t>stakeholders</a:t>
            </a:r>
            <a:r>
              <a:rPr lang="es-CL" sz="1200">
                <a:solidFill>
                  <a:schemeClr val="dk1"/>
                </a:solidFill>
                <a:latin typeface="Calibri"/>
                <a:ea typeface="Calibri"/>
                <a:cs typeface="Calibri"/>
                <a:sym typeface="Calibri"/>
              </a:rPr>
              <a:t> son las personas que son afectadas por el proyecto, la personas a las cuales el proyecto satisface sus necesidades y cumple sus expectativas.</a:t>
            </a:r>
            <a:endParaRPr/>
          </a:p>
        </p:txBody>
      </p:sp>
      <p:sp>
        <p:nvSpPr>
          <p:cNvPr id="349" name="Google Shape;34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solidFill>
          <a:schemeClr val="dk2"/>
        </a:solidFill>
      </p:bgPr>
    </p:bg>
    <p:spTree>
      <p:nvGrpSpPr>
        <p:cNvPr id="13" name="Shape 13"/>
        <p:cNvGrpSpPr/>
        <p:nvPr/>
      </p:nvGrpSpPr>
      <p:grpSpPr>
        <a:xfrm>
          <a:off x="0" y="0"/>
          <a:ext cx="0" cy="0"/>
          <a:chOff x="0" y="0"/>
          <a:chExt cx="0" cy="0"/>
        </a:xfrm>
      </p:grpSpPr>
      <p:sp>
        <p:nvSpPr>
          <p:cNvPr id="14" name="Google Shape;14;p40"/>
          <p:cNvSpPr/>
          <p:nvPr/>
        </p:nvSpPr>
        <p:spPr>
          <a:xfrm flipH="1">
            <a:off x="-1" y="0"/>
            <a:ext cx="4629587" cy="6858000"/>
          </a:xfrm>
          <a:custGeom>
            <a:rect b="b" l="l" r="r" t="t"/>
            <a:pathLst>
              <a:path extrusionOk="0" h="6858000" w="6172782">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5" name="Google Shape;15;p40"/>
          <p:cNvPicPr preferRelativeResize="0"/>
          <p:nvPr/>
        </p:nvPicPr>
        <p:blipFill rotWithShape="1">
          <a:blip r:embed="rId2">
            <a:alphaModFix/>
          </a:blip>
          <a:srcRect b="0" l="0" r="0" t="0"/>
          <a:stretch/>
        </p:blipFill>
        <p:spPr>
          <a:xfrm>
            <a:off x="20" y="11958"/>
            <a:ext cx="4518116" cy="6840855"/>
          </a:xfrm>
          <a:custGeom>
            <a:rect b="b" l="l" r="r" t="t"/>
            <a:pathLst>
              <a:path extrusionOk="0" h="6858000" w="6024154">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6" name="Google Shape;16;p40"/>
          <p:cNvPicPr preferRelativeResize="0"/>
          <p:nvPr/>
        </p:nvPicPr>
        <p:blipFill rotWithShape="1">
          <a:blip r:embed="rId3">
            <a:alphaModFix/>
          </a:blip>
          <a:srcRect b="0" l="0" r="0" t="0"/>
          <a:stretch/>
        </p:blipFill>
        <p:spPr>
          <a:xfrm>
            <a:off x="5190123" y="212270"/>
            <a:ext cx="3748263" cy="586221"/>
          </a:xfrm>
          <a:prstGeom prst="rect">
            <a:avLst/>
          </a:prstGeom>
          <a:noFill/>
          <a:ln>
            <a:noFill/>
          </a:ln>
        </p:spPr>
      </p:pic>
      <p:sp>
        <p:nvSpPr>
          <p:cNvPr id="17" name="Google Shape;17;p40"/>
          <p:cNvSpPr txBox="1"/>
          <p:nvPr>
            <p:ph idx="1" type="subTitle"/>
          </p:nvPr>
        </p:nvSpPr>
        <p:spPr>
          <a:xfrm>
            <a:off x="5284700" y="5620875"/>
            <a:ext cx="3603900" cy="873900"/>
          </a:xfrm>
          <a:prstGeom prst="rect">
            <a:avLst/>
          </a:prstGeom>
          <a:solidFill>
            <a:srgbClr val="DE3075"/>
          </a:solidFill>
          <a:ln>
            <a:noFill/>
          </a:ln>
        </p:spPr>
        <p:txBody>
          <a:bodyPr anchorCtr="0" anchor="t" bIns="0" lIns="91425" spcFirstLastPara="1" rIns="182875" wrap="square" tIns="0">
            <a:noAutofit/>
          </a:bodyPr>
          <a:lstStyle>
            <a:lvl1pPr lvl="0" algn="r">
              <a:lnSpc>
                <a:spcPct val="90000"/>
              </a:lnSpc>
              <a:spcBef>
                <a:spcPts val="1000"/>
              </a:spcBef>
              <a:spcAft>
                <a:spcPts val="0"/>
              </a:spcAft>
              <a:buSzPts val="2800"/>
              <a:buNone/>
              <a:defRPr b="1" sz="4800">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b="1" sz="4800">
                <a:solidFill>
                  <a:srgbClr val="FFFFFF"/>
                </a:solidFill>
              </a:defRPr>
            </a:lvl2pPr>
            <a:lvl3pPr lvl="2" algn="r">
              <a:lnSpc>
                <a:spcPct val="90000"/>
              </a:lnSpc>
              <a:spcBef>
                <a:spcPts val="1000"/>
              </a:spcBef>
              <a:spcAft>
                <a:spcPts val="0"/>
              </a:spcAft>
              <a:buSzPts val="1800"/>
              <a:buNone/>
              <a:defRPr b="1" sz="4800">
                <a:solidFill>
                  <a:srgbClr val="FFFFFF"/>
                </a:solidFill>
              </a:defRPr>
            </a:lvl3pPr>
            <a:lvl4pPr lvl="3" algn="r">
              <a:lnSpc>
                <a:spcPct val="90000"/>
              </a:lnSpc>
              <a:spcBef>
                <a:spcPts val="1000"/>
              </a:spcBef>
              <a:spcAft>
                <a:spcPts val="0"/>
              </a:spcAft>
              <a:buSzPts val="1600"/>
              <a:buNone/>
              <a:defRPr b="1" sz="4800">
                <a:solidFill>
                  <a:srgbClr val="FFFFFF"/>
                </a:solidFill>
              </a:defRPr>
            </a:lvl4pPr>
            <a:lvl5pPr lvl="4" algn="r">
              <a:lnSpc>
                <a:spcPct val="90000"/>
              </a:lnSpc>
              <a:spcBef>
                <a:spcPts val="1000"/>
              </a:spcBef>
              <a:spcAft>
                <a:spcPts val="0"/>
              </a:spcAft>
              <a:buSzPts val="1400"/>
              <a:buNone/>
              <a:defRPr b="1" sz="4800">
                <a:solidFill>
                  <a:srgbClr val="FFFFFF"/>
                </a:solidFill>
              </a:defRPr>
            </a:lvl5pPr>
            <a:lvl6pPr lvl="5" algn="r">
              <a:lnSpc>
                <a:spcPct val="90000"/>
              </a:lnSpc>
              <a:spcBef>
                <a:spcPts val="1000"/>
              </a:spcBef>
              <a:spcAft>
                <a:spcPts val="0"/>
              </a:spcAft>
              <a:buSzPts val="1200"/>
              <a:buNone/>
              <a:defRPr b="1" sz="4800">
                <a:solidFill>
                  <a:srgbClr val="FFFFFF"/>
                </a:solidFill>
              </a:defRPr>
            </a:lvl6pPr>
            <a:lvl7pPr lvl="6" algn="r">
              <a:lnSpc>
                <a:spcPct val="90000"/>
              </a:lnSpc>
              <a:spcBef>
                <a:spcPts val="1000"/>
              </a:spcBef>
              <a:spcAft>
                <a:spcPts val="0"/>
              </a:spcAft>
              <a:buSzPts val="1000"/>
              <a:buNone/>
              <a:defRPr b="1" sz="4800">
                <a:solidFill>
                  <a:srgbClr val="FFFFFF"/>
                </a:solidFill>
              </a:defRPr>
            </a:lvl7pPr>
            <a:lvl8pPr lvl="7" algn="r">
              <a:lnSpc>
                <a:spcPct val="90000"/>
              </a:lnSpc>
              <a:spcBef>
                <a:spcPts val="1000"/>
              </a:spcBef>
              <a:spcAft>
                <a:spcPts val="0"/>
              </a:spcAft>
              <a:buSzPts val="800"/>
              <a:buNone/>
              <a:defRPr b="1" sz="4800">
                <a:solidFill>
                  <a:srgbClr val="FFFFFF"/>
                </a:solidFill>
              </a:defRPr>
            </a:lvl8pPr>
            <a:lvl9pPr lvl="8" algn="r">
              <a:lnSpc>
                <a:spcPct val="90000"/>
              </a:lnSpc>
              <a:spcBef>
                <a:spcPts val="1000"/>
              </a:spcBef>
              <a:spcAft>
                <a:spcPts val="0"/>
              </a:spcAft>
              <a:buSzPts val="600"/>
              <a:buNone/>
              <a:defRPr b="1" sz="4800">
                <a:solidFill>
                  <a:srgbClr val="FFFFFF"/>
                </a:solidFill>
              </a:defRPr>
            </a:lvl9pPr>
          </a:lstStyle>
          <a:p/>
        </p:txBody>
      </p:sp>
      <p:sp>
        <p:nvSpPr>
          <p:cNvPr id="18" name="Google Shape;18;p40"/>
          <p:cNvSpPr txBox="1"/>
          <p:nvPr>
            <p:ph type="title"/>
          </p:nvPr>
        </p:nvSpPr>
        <p:spPr>
          <a:xfrm>
            <a:off x="3993775" y="2487700"/>
            <a:ext cx="4894800" cy="289110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7">
  <p:cSld name="Encabezado de sección 7">
    <p:bg>
      <p:bgPr>
        <a:solidFill>
          <a:schemeClr val="dk1"/>
        </a:solidFill>
      </p:bgPr>
    </p:bg>
    <p:spTree>
      <p:nvGrpSpPr>
        <p:cNvPr id="60" name="Shape 60"/>
        <p:cNvGrpSpPr/>
        <p:nvPr/>
      </p:nvGrpSpPr>
      <p:grpSpPr>
        <a:xfrm>
          <a:off x="0" y="0"/>
          <a:ext cx="0" cy="0"/>
          <a:chOff x="0" y="0"/>
          <a:chExt cx="0" cy="0"/>
        </a:xfrm>
      </p:grpSpPr>
      <p:sp>
        <p:nvSpPr>
          <p:cNvPr id="61" name="Google Shape;61;p49"/>
          <p:cNvSpPr txBox="1"/>
          <p:nvPr>
            <p:ph type="title"/>
          </p:nvPr>
        </p:nvSpPr>
        <p:spPr>
          <a:xfrm>
            <a:off x="3004575" y="3476150"/>
            <a:ext cx="5995800" cy="1603200"/>
          </a:xfrm>
          <a:prstGeom prst="rect">
            <a:avLst/>
          </a:prstGeom>
          <a:solidFill>
            <a:srgbClr val="898B90"/>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
        <p:nvSpPr>
          <p:cNvPr id="62" name="Google Shape;62;p49"/>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63" name="Google Shape;63;p49"/>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64" name="Google Shape;64;p49"/>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8">
  <p:cSld name="Encabezado de sección 8">
    <p:bg>
      <p:bgPr>
        <a:solidFill>
          <a:schemeClr val="accent5"/>
        </a:solidFill>
      </p:bgPr>
    </p:bg>
    <p:spTree>
      <p:nvGrpSpPr>
        <p:cNvPr id="65" name="Shape 65"/>
        <p:cNvGrpSpPr/>
        <p:nvPr/>
      </p:nvGrpSpPr>
      <p:grpSpPr>
        <a:xfrm>
          <a:off x="0" y="0"/>
          <a:ext cx="0" cy="0"/>
          <a:chOff x="0" y="0"/>
          <a:chExt cx="0" cy="0"/>
        </a:xfrm>
      </p:grpSpPr>
      <p:sp>
        <p:nvSpPr>
          <p:cNvPr id="66" name="Google Shape;66;p50"/>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Imagen que contiene persona, foto, hombre, mujer&#10;&#10;Descripción generada automáticamente" id="67" name="Google Shape;67;p50"/>
          <p:cNvPicPr preferRelativeResize="0"/>
          <p:nvPr/>
        </p:nvPicPr>
        <p:blipFill rotWithShape="1">
          <a:blip r:embed="rId2">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68" name="Google Shape;68;p50"/>
          <p:cNvPicPr preferRelativeResize="0"/>
          <p:nvPr/>
        </p:nvPicPr>
        <p:blipFill rotWithShape="1">
          <a:blip r:embed="rId3">
            <a:alphaModFix/>
          </a:blip>
          <a:srcRect b="0" l="0" r="0" t="0"/>
          <a:stretch/>
        </p:blipFill>
        <p:spPr>
          <a:xfrm>
            <a:off x="5177307" y="186298"/>
            <a:ext cx="3812148" cy="601304"/>
          </a:xfrm>
          <a:prstGeom prst="rect">
            <a:avLst/>
          </a:prstGeom>
          <a:noFill/>
          <a:ln>
            <a:noFill/>
          </a:ln>
        </p:spPr>
      </p:pic>
      <p:sp>
        <p:nvSpPr>
          <p:cNvPr id="69" name="Google Shape;69;p50"/>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9">
  <p:cSld name="Encabezado de sección 9">
    <p:bg>
      <p:bgPr>
        <a:solidFill>
          <a:schemeClr val="accent6"/>
        </a:solidFill>
      </p:bgPr>
    </p:bg>
    <p:spTree>
      <p:nvGrpSpPr>
        <p:cNvPr id="70" name="Shape 70"/>
        <p:cNvGrpSpPr/>
        <p:nvPr/>
      </p:nvGrpSpPr>
      <p:grpSpPr>
        <a:xfrm>
          <a:off x="0" y="0"/>
          <a:ext cx="0" cy="0"/>
          <a:chOff x="0" y="0"/>
          <a:chExt cx="0" cy="0"/>
        </a:xfrm>
      </p:grpSpPr>
      <p:sp>
        <p:nvSpPr>
          <p:cNvPr id="71" name="Google Shape;71;p51"/>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72" name="Google Shape;72;p51"/>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73" name="Google Shape;73;p51"/>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4" name="Google Shape;74;p51"/>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0">
  <p:cSld name="Encabezado de sección 10">
    <p:bg>
      <p:bgPr>
        <a:solidFill>
          <a:srgbClr val="733814"/>
        </a:solidFill>
      </p:bgPr>
    </p:bg>
    <p:spTree>
      <p:nvGrpSpPr>
        <p:cNvPr id="75" name="Shape 75"/>
        <p:cNvGrpSpPr/>
        <p:nvPr/>
      </p:nvGrpSpPr>
      <p:grpSpPr>
        <a:xfrm>
          <a:off x="0" y="0"/>
          <a:ext cx="0" cy="0"/>
          <a:chOff x="0" y="0"/>
          <a:chExt cx="0" cy="0"/>
        </a:xfrm>
      </p:grpSpPr>
      <p:sp>
        <p:nvSpPr>
          <p:cNvPr id="76" name="Google Shape;76;p52"/>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77" name="Google Shape;77;p52"/>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78" name="Google Shape;78;p52"/>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9" name="Google Shape;79;p52"/>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1">
  <p:cSld name="Encabezado de sección 11">
    <p:bg>
      <p:bgPr>
        <a:solidFill>
          <a:srgbClr val="6C7A8A"/>
        </a:solidFill>
      </p:bgPr>
    </p:bg>
    <p:spTree>
      <p:nvGrpSpPr>
        <p:cNvPr id="80" name="Shape 80"/>
        <p:cNvGrpSpPr/>
        <p:nvPr/>
      </p:nvGrpSpPr>
      <p:grpSpPr>
        <a:xfrm>
          <a:off x="0" y="0"/>
          <a:ext cx="0" cy="0"/>
          <a:chOff x="0" y="0"/>
          <a:chExt cx="0" cy="0"/>
        </a:xfrm>
      </p:grpSpPr>
      <p:sp>
        <p:nvSpPr>
          <p:cNvPr id="81" name="Google Shape;81;p53"/>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82" name="Google Shape;82;p53"/>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83" name="Google Shape;83;p53"/>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4" name="Google Shape;84;p53"/>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
  <p:cSld name="Título y objetos 1">
    <p:spTree>
      <p:nvGrpSpPr>
        <p:cNvPr id="85" name="Shape 85"/>
        <p:cNvGrpSpPr/>
        <p:nvPr/>
      </p:nvGrpSpPr>
      <p:grpSpPr>
        <a:xfrm>
          <a:off x="0" y="0"/>
          <a:ext cx="0" cy="0"/>
          <a:chOff x="0" y="0"/>
          <a:chExt cx="0" cy="0"/>
        </a:xfrm>
      </p:grpSpPr>
      <p:sp>
        <p:nvSpPr>
          <p:cNvPr id="86" name="Google Shape;86;p54"/>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87" name="Google Shape;87;p54"/>
          <p:cNvSpPr/>
          <p:nvPr/>
        </p:nvSpPr>
        <p:spPr>
          <a:xfrm>
            <a:off x="770850" y="212725"/>
            <a:ext cx="903600" cy="813000"/>
          </a:xfrm>
          <a:prstGeom prst="parallelogram">
            <a:avLst>
              <a:gd fmla="val 45310" name="adj"/>
            </a:avLst>
          </a:prstGeom>
          <a:solidFill>
            <a:srgbClr val="81899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8" name="Google Shape;88;p54"/>
          <p:cNvSpPr/>
          <p:nvPr/>
        </p:nvSpPr>
        <p:spPr>
          <a:xfrm>
            <a:off x="146422" y="212725"/>
            <a:ext cx="903600" cy="813000"/>
          </a:xfrm>
          <a:prstGeom prst="parallelogram">
            <a:avLst>
              <a:gd fmla="val 45310" name="adj"/>
            </a:avLst>
          </a:prstGeom>
          <a:gradFill>
            <a:gsLst>
              <a:gs pos="0">
                <a:srgbClr val="FFFFFF"/>
              </a:gs>
              <a:gs pos="65000">
                <a:schemeClr val="dk2"/>
              </a:gs>
              <a:gs pos="100000">
                <a:schemeClr val="dk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9" name="Google Shape;89;p54"/>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90" name="Google Shape;90;p54"/>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91" name="Google Shape;91;p54"/>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92" name="Google Shape;92;p54"/>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2">
  <p:cSld name="Título y objetos 2">
    <p:spTree>
      <p:nvGrpSpPr>
        <p:cNvPr id="93" name="Shape 93"/>
        <p:cNvGrpSpPr/>
        <p:nvPr/>
      </p:nvGrpSpPr>
      <p:grpSpPr>
        <a:xfrm>
          <a:off x="0" y="0"/>
          <a:ext cx="0" cy="0"/>
          <a:chOff x="0" y="0"/>
          <a:chExt cx="0" cy="0"/>
        </a:xfrm>
      </p:grpSpPr>
      <p:sp>
        <p:nvSpPr>
          <p:cNvPr id="94" name="Google Shape;94;p55"/>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95" name="Google Shape;95;p55"/>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96" name="Google Shape;96;p55"/>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97" name="Google Shape;97;p55"/>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98" name="Google Shape;98;p55"/>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99" name="Google Shape;99;p55"/>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0" name="Google Shape;100;p55"/>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3">
  <p:cSld name="Título y objetos 3">
    <p:spTree>
      <p:nvGrpSpPr>
        <p:cNvPr id="101" name="Shape 101"/>
        <p:cNvGrpSpPr/>
        <p:nvPr/>
      </p:nvGrpSpPr>
      <p:grpSpPr>
        <a:xfrm>
          <a:off x="0" y="0"/>
          <a:ext cx="0" cy="0"/>
          <a:chOff x="0" y="0"/>
          <a:chExt cx="0" cy="0"/>
        </a:xfrm>
      </p:grpSpPr>
      <p:sp>
        <p:nvSpPr>
          <p:cNvPr id="102" name="Google Shape;102;p56"/>
          <p:cNvSpPr/>
          <p:nvPr/>
        </p:nvSpPr>
        <p:spPr>
          <a:xfrm>
            <a:off x="770850" y="212725"/>
            <a:ext cx="903600" cy="813000"/>
          </a:xfrm>
          <a:prstGeom prst="parallelogram">
            <a:avLst>
              <a:gd fmla="val 45310" name="adj"/>
            </a:avLst>
          </a:prstGeom>
          <a:solidFill>
            <a:srgbClr val="70278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03" name="Google Shape;103;p56"/>
          <p:cNvSpPr/>
          <p:nvPr/>
        </p:nvSpPr>
        <p:spPr>
          <a:xfrm>
            <a:off x="146422" y="212725"/>
            <a:ext cx="903600" cy="813000"/>
          </a:xfrm>
          <a:prstGeom prst="parallelogram">
            <a:avLst>
              <a:gd fmla="val 45310" name="adj"/>
            </a:avLst>
          </a:prstGeom>
          <a:gradFill>
            <a:gsLst>
              <a:gs pos="0">
                <a:srgbClr val="FFFFFF"/>
              </a:gs>
              <a:gs pos="65000">
                <a:schemeClr val="accent2"/>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04" name="Google Shape;104;p56"/>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05" name="Google Shape;105;p56"/>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06" name="Google Shape;106;p56"/>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07" name="Google Shape;107;p56"/>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8" name="Google Shape;108;p56"/>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4">
  <p:cSld name="Título y objetos 4">
    <p:spTree>
      <p:nvGrpSpPr>
        <p:cNvPr id="109" name="Shape 109"/>
        <p:cNvGrpSpPr/>
        <p:nvPr/>
      </p:nvGrpSpPr>
      <p:grpSpPr>
        <a:xfrm>
          <a:off x="0" y="0"/>
          <a:ext cx="0" cy="0"/>
          <a:chOff x="0" y="0"/>
          <a:chExt cx="0" cy="0"/>
        </a:xfrm>
      </p:grpSpPr>
      <p:sp>
        <p:nvSpPr>
          <p:cNvPr id="110" name="Google Shape;110;p57"/>
          <p:cNvSpPr/>
          <p:nvPr/>
        </p:nvSpPr>
        <p:spPr>
          <a:xfrm>
            <a:off x="770850" y="212725"/>
            <a:ext cx="903600" cy="813000"/>
          </a:xfrm>
          <a:prstGeom prst="parallelogram">
            <a:avLst>
              <a:gd fmla="val 45310" name="adj"/>
            </a:avLst>
          </a:prstGeom>
          <a:solidFill>
            <a:srgbClr val="BED6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1" name="Google Shape;111;p57"/>
          <p:cNvSpPr/>
          <p:nvPr/>
        </p:nvSpPr>
        <p:spPr>
          <a:xfrm>
            <a:off x="146422" y="212725"/>
            <a:ext cx="903600" cy="813000"/>
          </a:xfrm>
          <a:prstGeom prst="parallelogram">
            <a:avLst>
              <a:gd fmla="val 45310" name="adj"/>
            </a:avLst>
          </a:prstGeom>
          <a:gradFill>
            <a:gsLst>
              <a:gs pos="0">
                <a:srgbClr val="FFFFFF"/>
              </a:gs>
              <a:gs pos="65000">
                <a:schemeClr val="accent3"/>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12" name="Google Shape;112;p57"/>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13" name="Google Shape;113;p57"/>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14" name="Google Shape;114;p57"/>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15" name="Google Shape;115;p57"/>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6" name="Google Shape;116;p57"/>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5">
  <p:cSld name="Título y objetos 5">
    <p:spTree>
      <p:nvGrpSpPr>
        <p:cNvPr id="117" name="Shape 117"/>
        <p:cNvGrpSpPr/>
        <p:nvPr/>
      </p:nvGrpSpPr>
      <p:grpSpPr>
        <a:xfrm>
          <a:off x="0" y="0"/>
          <a:ext cx="0" cy="0"/>
          <a:chOff x="0" y="0"/>
          <a:chExt cx="0" cy="0"/>
        </a:xfrm>
      </p:grpSpPr>
      <p:sp>
        <p:nvSpPr>
          <p:cNvPr id="118" name="Google Shape;118;p58"/>
          <p:cNvSpPr/>
          <p:nvPr/>
        </p:nvSpPr>
        <p:spPr>
          <a:xfrm>
            <a:off x="770850" y="212725"/>
            <a:ext cx="903600" cy="813000"/>
          </a:xfrm>
          <a:prstGeom prst="parallelogram">
            <a:avLst>
              <a:gd fmla="val 45310" name="adj"/>
            </a:avLst>
          </a:prstGeom>
          <a:solidFill>
            <a:srgbClr val="00A0D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19" name="Google Shape;119;p58"/>
          <p:cNvSpPr/>
          <p:nvPr/>
        </p:nvSpPr>
        <p:spPr>
          <a:xfrm>
            <a:off x="146422" y="212725"/>
            <a:ext cx="903600" cy="813000"/>
          </a:xfrm>
          <a:prstGeom prst="parallelogram">
            <a:avLst>
              <a:gd fmla="val 45310" name="adj"/>
            </a:avLst>
          </a:prstGeom>
          <a:gradFill>
            <a:gsLst>
              <a:gs pos="0">
                <a:srgbClr val="FFFFFF"/>
              </a:gs>
              <a:gs pos="65000">
                <a:schemeClr val="accent4"/>
              </a:gs>
              <a:gs pos="100000">
                <a:schemeClr val="accent4"/>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20" name="Google Shape;120;p58"/>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21" name="Google Shape;121;p58"/>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22" name="Google Shape;122;p58"/>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23" name="Google Shape;123;p58"/>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4" name="Google Shape;124;p58"/>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9"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7">
  <p:cSld name="Título y objetos 7">
    <p:spTree>
      <p:nvGrpSpPr>
        <p:cNvPr id="125" name="Shape 125"/>
        <p:cNvGrpSpPr/>
        <p:nvPr/>
      </p:nvGrpSpPr>
      <p:grpSpPr>
        <a:xfrm>
          <a:off x="0" y="0"/>
          <a:ext cx="0" cy="0"/>
          <a:chOff x="0" y="0"/>
          <a:chExt cx="0" cy="0"/>
        </a:xfrm>
      </p:grpSpPr>
      <p:sp>
        <p:nvSpPr>
          <p:cNvPr id="126" name="Google Shape;126;p59"/>
          <p:cNvSpPr/>
          <p:nvPr/>
        </p:nvSpPr>
        <p:spPr>
          <a:xfrm>
            <a:off x="770850" y="212725"/>
            <a:ext cx="903600" cy="813000"/>
          </a:xfrm>
          <a:prstGeom prst="parallelogram">
            <a:avLst>
              <a:gd fmla="val 45310" name="adj"/>
            </a:avLst>
          </a:prstGeom>
          <a:solidFill>
            <a:srgbClr val="17284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27" name="Google Shape;127;p59"/>
          <p:cNvSpPr/>
          <p:nvPr/>
        </p:nvSpPr>
        <p:spPr>
          <a:xfrm>
            <a:off x="146422" y="212725"/>
            <a:ext cx="903600" cy="813000"/>
          </a:xfrm>
          <a:prstGeom prst="parallelogram">
            <a:avLst>
              <a:gd fmla="val 45310" name="adj"/>
            </a:avLst>
          </a:prstGeom>
          <a:gradFill>
            <a:gsLst>
              <a:gs pos="0">
                <a:srgbClr val="FFFFFF"/>
              </a:gs>
              <a:gs pos="65000">
                <a:schemeClr val="dk1"/>
              </a:gs>
              <a:gs pos="100000">
                <a:schemeClr val="dk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28" name="Google Shape;128;p59"/>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29" name="Google Shape;129;p59"/>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30" name="Google Shape;130;p59"/>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31" name="Google Shape;131;p59"/>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2" name="Google Shape;132;p59"/>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8">
  <p:cSld name="Título y objetos 8">
    <p:spTree>
      <p:nvGrpSpPr>
        <p:cNvPr id="133" name="Shape 133"/>
        <p:cNvGrpSpPr/>
        <p:nvPr/>
      </p:nvGrpSpPr>
      <p:grpSpPr>
        <a:xfrm>
          <a:off x="0" y="0"/>
          <a:ext cx="0" cy="0"/>
          <a:chOff x="0" y="0"/>
          <a:chExt cx="0" cy="0"/>
        </a:xfrm>
      </p:grpSpPr>
      <p:sp>
        <p:nvSpPr>
          <p:cNvPr id="134" name="Google Shape;134;p60"/>
          <p:cNvSpPr/>
          <p:nvPr/>
        </p:nvSpPr>
        <p:spPr>
          <a:xfrm>
            <a:off x="770850" y="212725"/>
            <a:ext cx="903600" cy="813000"/>
          </a:xfrm>
          <a:prstGeom prst="parallelogram">
            <a:avLst>
              <a:gd fmla="val 45310" name="adj"/>
            </a:avLst>
          </a:pr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35" name="Google Shape;135;p60"/>
          <p:cNvSpPr/>
          <p:nvPr/>
        </p:nvSpPr>
        <p:spPr>
          <a:xfrm>
            <a:off x="146422" y="212725"/>
            <a:ext cx="903600" cy="813000"/>
          </a:xfrm>
          <a:prstGeom prst="parallelogram">
            <a:avLst>
              <a:gd fmla="val 45310" name="adj"/>
            </a:avLst>
          </a:prstGeom>
          <a:gradFill>
            <a:gsLst>
              <a:gs pos="0">
                <a:srgbClr val="FFFFFF"/>
              </a:gs>
              <a:gs pos="65000">
                <a:schemeClr val="accent5"/>
              </a:gs>
              <a:gs pos="100000">
                <a:schemeClr val="accent5"/>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36" name="Google Shape;136;p60"/>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37" name="Google Shape;137;p60"/>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38" name="Google Shape;138;p60"/>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39" name="Google Shape;139;p60"/>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0" name="Google Shape;140;p60"/>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9">
  <p:cSld name="Título y objetos 9">
    <p:spTree>
      <p:nvGrpSpPr>
        <p:cNvPr id="141" name="Shape 141"/>
        <p:cNvGrpSpPr/>
        <p:nvPr/>
      </p:nvGrpSpPr>
      <p:grpSpPr>
        <a:xfrm>
          <a:off x="0" y="0"/>
          <a:ext cx="0" cy="0"/>
          <a:chOff x="0" y="0"/>
          <a:chExt cx="0" cy="0"/>
        </a:xfrm>
      </p:grpSpPr>
      <p:sp>
        <p:nvSpPr>
          <p:cNvPr id="142" name="Google Shape;142;p61"/>
          <p:cNvSpPr/>
          <p:nvPr/>
        </p:nvSpPr>
        <p:spPr>
          <a:xfrm>
            <a:off x="770850" y="212725"/>
            <a:ext cx="903600" cy="813000"/>
          </a:xfrm>
          <a:prstGeom prst="parallelogram">
            <a:avLst>
              <a:gd fmla="val 45310" name="adj"/>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43" name="Google Shape;143;p61"/>
          <p:cNvSpPr/>
          <p:nvPr/>
        </p:nvSpPr>
        <p:spPr>
          <a:xfrm>
            <a:off x="146422" y="212725"/>
            <a:ext cx="903600" cy="813000"/>
          </a:xfrm>
          <a:prstGeom prst="parallelogram">
            <a:avLst>
              <a:gd fmla="val 45310" name="adj"/>
            </a:avLst>
          </a:prstGeom>
          <a:gradFill>
            <a:gsLst>
              <a:gs pos="0">
                <a:srgbClr val="FFFFFF"/>
              </a:gs>
              <a:gs pos="65000">
                <a:schemeClr val="accent6"/>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44" name="Google Shape;144;p61"/>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45" name="Google Shape;145;p61"/>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46" name="Google Shape;146;p61"/>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47" name="Google Shape;147;p61"/>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8" name="Google Shape;148;p61"/>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0">
  <p:cSld name="Título y objetos 10">
    <p:spTree>
      <p:nvGrpSpPr>
        <p:cNvPr id="149" name="Shape 149"/>
        <p:cNvGrpSpPr/>
        <p:nvPr/>
      </p:nvGrpSpPr>
      <p:grpSpPr>
        <a:xfrm>
          <a:off x="0" y="0"/>
          <a:ext cx="0" cy="0"/>
          <a:chOff x="0" y="0"/>
          <a:chExt cx="0" cy="0"/>
        </a:xfrm>
      </p:grpSpPr>
      <p:sp>
        <p:nvSpPr>
          <p:cNvPr id="150" name="Google Shape;150;p62"/>
          <p:cNvSpPr/>
          <p:nvPr/>
        </p:nvSpPr>
        <p:spPr>
          <a:xfrm>
            <a:off x="770850" y="212725"/>
            <a:ext cx="903600" cy="813000"/>
          </a:xfrm>
          <a:prstGeom prst="parallelogram">
            <a:avLst>
              <a:gd fmla="val 45310" name="adj"/>
            </a:avLst>
          </a:prstGeom>
          <a:solidFill>
            <a:srgbClr val="73381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1" name="Google Shape;151;p62"/>
          <p:cNvSpPr/>
          <p:nvPr/>
        </p:nvSpPr>
        <p:spPr>
          <a:xfrm>
            <a:off x="146422" y="212725"/>
            <a:ext cx="903600" cy="813000"/>
          </a:xfrm>
          <a:prstGeom prst="parallelogram">
            <a:avLst>
              <a:gd fmla="val 45310" name="adj"/>
            </a:avLst>
          </a:prstGeom>
          <a:gradFill>
            <a:gsLst>
              <a:gs pos="0">
                <a:srgbClr val="FFFFFF"/>
              </a:gs>
              <a:gs pos="65000">
                <a:srgbClr val="733814"/>
              </a:gs>
              <a:gs pos="100000">
                <a:srgbClr val="733814"/>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52" name="Google Shape;152;p62"/>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53" name="Google Shape;153;p62"/>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54" name="Google Shape;154;p62"/>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55" name="Google Shape;155;p62"/>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6" name="Google Shape;156;p62"/>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11">
  <p:cSld name="Título y objetos 11">
    <p:spTree>
      <p:nvGrpSpPr>
        <p:cNvPr id="157" name="Shape 157"/>
        <p:cNvGrpSpPr/>
        <p:nvPr/>
      </p:nvGrpSpPr>
      <p:grpSpPr>
        <a:xfrm>
          <a:off x="0" y="0"/>
          <a:ext cx="0" cy="0"/>
          <a:chOff x="0" y="0"/>
          <a:chExt cx="0" cy="0"/>
        </a:xfrm>
      </p:grpSpPr>
      <p:sp>
        <p:nvSpPr>
          <p:cNvPr id="158" name="Google Shape;158;p63"/>
          <p:cNvSpPr/>
          <p:nvPr/>
        </p:nvSpPr>
        <p:spPr>
          <a:xfrm>
            <a:off x="770850" y="212725"/>
            <a:ext cx="903600" cy="813000"/>
          </a:xfrm>
          <a:prstGeom prst="parallelogram">
            <a:avLst>
              <a:gd fmla="val 45310" name="adj"/>
            </a:avLst>
          </a:prstGeom>
          <a:solidFill>
            <a:srgbClr val="6C7A8A"/>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59" name="Google Shape;159;p63"/>
          <p:cNvSpPr/>
          <p:nvPr/>
        </p:nvSpPr>
        <p:spPr>
          <a:xfrm>
            <a:off x="146422" y="212725"/>
            <a:ext cx="903600" cy="813000"/>
          </a:xfrm>
          <a:prstGeom prst="parallelogram">
            <a:avLst>
              <a:gd fmla="val 45310" name="adj"/>
            </a:avLst>
          </a:prstGeom>
          <a:gradFill>
            <a:gsLst>
              <a:gs pos="0">
                <a:srgbClr val="FFFFFF"/>
              </a:gs>
              <a:gs pos="65000">
                <a:srgbClr val="6C7A8A"/>
              </a:gs>
              <a:gs pos="100000">
                <a:srgbClr val="6C7A8A"/>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60" name="Google Shape;160;p63"/>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61" name="Google Shape;161;p63"/>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62" name="Google Shape;162;p63"/>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163" name="Google Shape;163;p63"/>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4" name="Google Shape;164;p63"/>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solidFill>
          <a:schemeClr val="dk2"/>
        </a:solidFill>
      </p:bgPr>
    </p:bg>
    <p:spTree>
      <p:nvGrpSpPr>
        <p:cNvPr id="165" name="Shape 165"/>
        <p:cNvGrpSpPr/>
        <p:nvPr/>
      </p:nvGrpSpPr>
      <p:grpSpPr>
        <a:xfrm>
          <a:off x="0" y="0"/>
          <a:ext cx="0" cy="0"/>
          <a:chOff x="0" y="0"/>
          <a:chExt cx="0" cy="0"/>
        </a:xfrm>
      </p:grpSpPr>
      <p:sp>
        <p:nvSpPr>
          <p:cNvPr id="166" name="Google Shape;166;p64"/>
          <p:cNvSpPr txBox="1"/>
          <p:nvPr>
            <p:ph idx="1" type="body"/>
          </p:nvPr>
        </p:nvSpPr>
        <p:spPr>
          <a:xfrm>
            <a:off x="560387" y="2634922"/>
            <a:ext cx="8023225" cy="2275770"/>
          </a:xfrm>
          <a:prstGeom prst="rect">
            <a:avLst/>
          </a:prstGeom>
          <a:noFill/>
          <a:ln>
            <a:noFill/>
          </a:ln>
        </p:spPr>
        <p:txBody>
          <a:bodyPr anchorCtr="0" anchor="ctr" bIns="45700" lIns="90000" spcFirstLastPara="1" rIns="91425" wrap="square" tIns="45700">
            <a:noAutofit/>
          </a:bodyPr>
          <a:lstStyle>
            <a:lvl1pPr indent="-228600" lvl="0" marL="4572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SzPts val="24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292100" lvl="6" marL="3200400" algn="l">
              <a:lnSpc>
                <a:spcPct val="90000"/>
              </a:lnSpc>
              <a:spcBef>
                <a:spcPts val="500"/>
              </a:spcBef>
              <a:spcAft>
                <a:spcPts val="0"/>
              </a:spcAft>
              <a:buSzPts val="1000"/>
              <a:buChar char="•"/>
              <a:defRPr/>
            </a:lvl7pPr>
            <a:lvl8pPr indent="-279400" lvl="7" marL="3657600" algn="l">
              <a:lnSpc>
                <a:spcPct val="90000"/>
              </a:lnSpc>
              <a:spcBef>
                <a:spcPts val="500"/>
              </a:spcBef>
              <a:spcAft>
                <a:spcPts val="0"/>
              </a:spcAft>
              <a:buSzPts val="800"/>
              <a:buChar char="•"/>
              <a:defRPr/>
            </a:lvl8pPr>
            <a:lvl9pPr indent="-266700" lvl="8" marL="4114800" algn="l">
              <a:lnSpc>
                <a:spcPct val="90000"/>
              </a:lnSpc>
              <a:spcBef>
                <a:spcPts val="500"/>
              </a:spcBef>
              <a:spcAft>
                <a:spcPts val="0"/>
              </a:spcAft>
              <a:buSzPts val="600"/>
              <a:buChar char="•"/>
              <a:defRPr/>
            </a:lvl9pPr>
          </a:lstStyle>
          <a:p/>
        </p:txBody>
      </p:sp>
      <p:pic>
        <p:nvPicPr>
          <p:cNvPr id="167" name="Google Shape;167;p64"/>
          <p:cNvPicPr preferRelativeResize="0"/>
          <p:nvPr/>
        </p:nvPicPr>
        <p:blipFill rotWithShape="1">
          <a:blip r:embed="rId2">
            <a:alphaModFix/>
          </a:blip>
          <a:srcRect b="0" l="0" r="0" t="0"/>
          <a:stretch/>
        </p:blipFill>
        <p:spPr>
          <a:xfrm>
            <a:off x="6179349" y="392750"/>
            <a:ext cx="2759037" cy="459625"/>
          </a:xfrm>
          <a:prstGeom prst="rect">
            <a:avLst/>
          </a:prstGeom>
          <a:noFill/>
          <a:ln>
            <a:noFill/>
          </a:ln>
        </p:spPr>
      </p:pic>
      <p:sp>
        <p:nvSpPr>
          <p:cNvPr id="168" name="Google Shape;168;p64"/>
          <p:cNvSpPr txBox="1"/>
          <p:nvPr>
            <p:ph idx="2" type="body"/>
          </p:nvPr>
        </p:nvSpPr>
        <p:spPr>
          <a:xfrm>
            <a:off x="560387" y="1632286"/>
            <a:ext cx="8023225" cy="665749"/>
          </a:xfrm>
          <a:prstGeom prst="rect">
            <a:avLst/>
          </a:prstGeom>
          <a:solidFill>
            <a:schemeClr val="accent1"/>
          </a:solidFill>
          <a:ln>
            <a:noFill/>
          </a:ln>
        </p:spPr>
        <p:txBody>
          <a:bodyPr anchorCtr="0" anchor="t" bIns="45700" lIns="90000" spcFirstLastPara="1" rIns="91425" wrap="square" tIns="45700">
            <a:noAutofit/>
          </a:bodyPr>
          <a:lstStyle>
            <a:lvl1pPr indent="-228600" lvl="0" marL="4572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indent="-381000" lvl="1" marL="914400" algn="l">
              <a:lnSpc>
                <a:spcPct val="90000"/>
              </a:lnSpc>
              <a:spcBef>
                <a:spcPts val="500"/>
              </a:spcBef>
              <a:spcAft>
                <a:spcPts val="0"/>
              </a:spcAft>
              <a:buSzPts val="24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292100" lvl="6" marL="3200400" algn="l">
              <a:lnSpc>
                <a:spcPct val="90000"/>
              </a:lnSpc>
              <a:spcBef>
                <a:spcPts val="500"/>
              </a:spcBef>
              <a:spcAft>
                <a:spcPts val="0"/>
              </a:spcAft>
              <a:buSzPts val="1000"/>
              <a:buChar char="•"/>
              <a:defRPr/>
            </a:lvl7pPr>
            <a:lvl8pPr indent="-279400" lvl="7" marL="3657600" algn="l">
              <a:lnSpc>
                <a:spcPct val="90000"/>
              </a:lnSpc>
              <a:spcBef>
                <a:spcPts val="500"/>
              </a:spcBef>
              <a:spcAft>
                <a:spcPts val="0"/>
              </a:spcAft>
              <a:buSzPts val="800"/>
              <a:buChar char="•"/>
              <a:defRPr/>
            </a:lvl8pPr>
            <a:lvl9pPr indent="-266700" lvl="8" marL="4114800" algn="l">
              <a:lnSpc>
                <a:spcPct val="90000"/>
              </a:lnSpc>
              <a:spcBef>
                <a:spcPts val="500"/>
              </a:spcBef>
              <a:spcAft>
                <a:spcPts val="0"/>
              </a:spcAft>
              <a:buSzPts val="600"/>
              <a:buChar char="•"/>
              <a:defRPr/>
            </a:lvl9pPr>
          </a:lstStyle>
          <a:p/>
        </p:txBody>
      </p:sp>
      <p:sp>
        <p:nvSpPr>
          <p:cNvPr id="169" name="Google Shape;169;p64"/>
          <p:cNvSpPr/>
          <p:nvPr/>
        </p:nvSpPr>
        <p:spPr>
          <a:xfrm>
            <a:off x="770850" y="212725"/>
            <a:ext cx="903600" cy="813000"/>
          </a:xfrm>
          <a:prstGeom prst="parallelogram">
            <a:avLst>
              <a:gd fmla="val 4531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0" name="Google Shape;170;p64"/>
          <p:cNvSpPr/>
          <p:nvPr/>
        </p:nvSpPr>
        <p:spPr>
          <a:xfrm>
            <a:off x="146422" y="212725"/>
            <a:ext cx="903600" cy="813000"/>
          </a:xfrm>
          <a:prstGeom prst="parallelogram">
            <a:avLst>
              <a:gd fmla="val 45310" name="adj"/>
            </a:avLst>
          </a:prstGeom>
          <a:gradFill>
            <a:gsLst>
              <a:gs pos="0">
                <a:schemeClr val="dk2"/>
              </a:gs>
              <a:gs pos="65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1" name="Google Shape;171;p64"/>
          <p:cNvSpPr/>
          <p:nvPr/>
        </p:nvSpPr>
        <p:spPr>
          <a:xfrm>
            <a:off x="1372975" y="212725"/>
            <a:ext cx="4806374" cy="813000"/>
          </a:xfrm>
          <a:prstGeom prst="parallelogram">
            <a:avLst>
              <a:gd fmla="val 45310" name="adj"/>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72" name="Google Shape;172;p64"/>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regar Imagen">
  <p:cSld name="Agregar Imagen">
    <p:spTree>
      <p:nvGrpSpPr>
        <p:cNvPr id="173" name="Shape 173"/>
        <p:cNvGrpSpPr/>
        <p:nvPr/>
      </p:nvGrpSpPr>
      <p:grpSpPr>
        <a:xfrm>
          <a:off x="0" y="0"/>
          <a:ext cx="0" cy="0"/>
          <a:chOff x="0" y="0"/>
          <a:chExt cx="0" cy="0"/>
        </a:xfrm>
      </p:grpSpPr>
      <p:sp>
        <p:nvSpPr>
          <p:cNvPr id="174" name="Google Shape;174;p65"/>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75" name="Google Shape;175;p65"/>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76" name="Google Shape;176;p65"/>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77" name="Google Shape;177;p65"/>
          <p:cNvSpPr txBox="1"/>
          <p:nvPr>
            <p:ph idx="1" type="body"/>
          </p:nvPr>
        </p:nvSpPr>
        <p:spPr>
          <a:xfrm>
            <a:off x="294150" y="1218600"/>
            <a:ext cx="408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78" name="Google Shape;178;p65"/>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79" name="Google Shape;179;p65"/>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0" name="Google Shape;180;p65"/>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181" name="Shape 181"/>
        <p:cNvGrpSpPr/>
        <p:nvPr/>
      </p:nvGrpSpPr>
      <p:grpSpPr>
        <a:xfrm>
          <a:off x="0" y="0"/>
          <a:ext cx="0" cy="0"/>
          <a:chOff x="0" y="0"/>
          <a:chExt cx="0" cy="0"/>
        </a:xfrm>
      </p:grpSpPr>
      <p:sp>
        <p:nvSpPr>
          <p:cNvPr id="182" name="Google Shape;182;p66"/>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83" name="Google Shape;183;p66"/>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84" name="Google Shape;184;p66"/>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85" name="Google Shape;185;p66"/>
          <p:cNvSpPr txBox="1"/>
          <p:nvPr>
            <p:ph idx="1" type="body"/>
          </p:nvPr>
        </p:nvSpPr>
        <p:spPr>
          <a:xfrm>
            <a:off x="294150" y="1218600"/>
            <a:ext cx="8555700" cy="24120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86" name="Google Shape;186;p66"/>
          <p:cNvSpPr txBox="1"/>
          <p:nvPr>
            <p:ph idx="2" type="body"/>
          </p:nvPr>
        </p:nvSpPr>
        <p:spPr>
          <a:xfrm>
            <a:off x="370350" y="3847775"/>
            <a:ext cx="8555700" cy="24120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187" name="Google Shape;187;p66"/>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88" name="Google Shape;188;p66"/>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9" name="Google Shape;189;p66"/>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90" name="Shape 190"/>
        <p:cNvGrpSpPr/>
        <p:nvPr/>
      </p:nvGrpSpPr>
      <p:grpSpPr>
        <a:xfrm>
          <a:off x="0" y="0"/>
          <a:ext cx="0" cy="0"/>
          <a:chOff x="0" y="0"/>
          <a:chExt cx="0" cy="0"/>
        </a:xfrm>
      </p:grpSpPr>
      <p:sp>
        <p:nvSpPr>
          <p:cNvPr id="191" name="Google Shape;191;p67"/>
          <p:cNvSpPr/>
          <p:nvPr/>
        </p:nvSpPr>
        <p:spPr>
          <a:xfrm>
            <a:off x="770850" y="212725"/>
            <a:ext cx="903600" cy="813000"/>
          </a:xfrm>
          <a:prstGeom prst="parallelogram">
            <a:avLst>
              <a:gd fmla="val 4531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92" name="Google Shape;192;p67"/>
          <p:cNvSpPr/>
          <p:nvPr/>
        </p:nvSpPr>
        <p:spPr>
          <a:xfrm>
            <a:off x="146422" y="212725"/>
            <a:ext cx="903600" cy="813000"/>
          </a:xfrm>
          <a:prstGeom prst="parallelogram">
            <a:avLst>
              <a:gd fmla="val 45310" name="adj"/>
            </a:avLst>
          </a:prstGeom>
          <a:gradFill>
            <a:gsLst>
              <a:gs pos="0">
                <a:srgbClr val="FFFFFF"/>
              </a:gs>
              <a:gs pos="65000">
                <a:schemeClr val="accent1"/>
              </a:gs>
              <a:gs pos="100000">
                <a:schemeClr val="accent1"/>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93" name="Google Shape;193;p67"/>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94" name="Google Shape;194;p67"/>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Bebas Neue"/>
              <a:ea typeface="Bebas Neue"/>
              <a:cs typeface="Bebas Neue"/>
              <a:sym typeface="Bebas Neue"/>
            </a:endParaRPr>
          </a:p>
        </p:txBody>
      </p:sp>
      <p:sp>
        <p:nvSpPr>
          <p:cNvPr id="195" name="Google Shape;195;p67"/>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6" name="Google Shape;196;p67"/>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7" name="Shape 197"/>
        <p:cNvGrpSpPr/>
        <p:nvPr/>
      </p:nvGrpSpPr>
      <p:grpSpPr>
        <a:xfrm>
          <a:off x="0" y="0"/>
          <a:ext cx="0" cy="0"/>
          <a:chOff x="0" y="0"/>
          <a:chExt cx="0" cy="0"/>
        </a:xfrm>
      </p:grpSpPr>
      <p:pic>
        <p:nvPicPr>
          <p:cNvPr id="198" name="Google Shape;198;p68"/>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199" name="Google Shape;199;p68"/>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6">
  <p:cSld name="Encabezado de sección 6">
    <p:bg>
      <p:bgPr>
        <a:solidFill>
          <a:schemeClr val="lt2"/>
        </a:solidFill>
      </p:bgPr>
    </p:bg>
    <p:spTree>
      <p:nvGrpSpPr>
        <p:cNvPr id="20" name="Shape 20"/>
        <p:cNvGrpSpPr/>
        <p:nvPr/>
      </p:nvGrpSpPr>
      <p:grpSpPr>
        <a:xfrm>
          <a:off x="0" y="0"/>
          <a:ext cx="0" cy="0"/>
          <a:chOff x="0" y="0"/>
          <a:chExt cx="0" cy="0"/>
        </a:xfrm>
      </p:grpSpPr>
      <p:sp>
        <p:nvSpPr>
          <p:cNvPr id="21" name="Google Shape;21;p42"/>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22" name="Google Shape;22;p42"/>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23" name="Google Shape;23;p42"/>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24" name="Google Shape;24;p42"/>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200" name="Shape 20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ólo el título">
  <p:cSld name="1_Sólo el título">
    <p:spTree>
      <p:nvGrpSpPr>
        <p:cNvPr id="201" name="Shape 20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6">
  <p:cSld name="Título y objetos 6">
    <p:spTree>
      <p:nvGrpSpPr>
        <p:cNvPr id="25" name="Shape 25"/>
        <p:cNvGrpSpPr/>
        <p:nvPr/>
      </p:nvGrpSpPr>
      <p:grpSpPr>
        <a:xfrm>
          <a:off x="0" y="0"/>
          <a:ext cx="0" cy="0"/>
          <a:chOff x="0" y="0"/>
          <a:chExt cx="0" cy="0"/>
        </a:xfrm>
      </p:grpSpPr>
      <p:sp>
        <p:nvSpPr>
          <p:cNvPr id="26" name="Google Shape;26;p43"/>
          <p:cNvSpPr/>
          <p:nvPr/>
        </p:nvSpPr>
        <p:spPr>
          <a:xfrm>
            <a:off x="770850" y="212725"/>
            <a:ext cx="903600" cy="813000"/>
          </a:xfrm>
          <a:prstGeom prst="parallelogram">
            <a:avLst>
              <a:gd fmla="val 45310" name="adj"/>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 name="Google Shape;27;p43"/>
          <p:cNvSpPr/>
          <p:nvPr/>
        </p:nvSpPr>
        <p:spPr>
          <a:xfrm>
            <a:off x="146422" y="212725"/>
            <a:ext cx="903600" cy="813000"/>
          </a:xfrm>
          <a:prstGeom prst="parallelogram">
            <a:avLst>
              <a:gd fmla="val 45310" name="adj"/>
            </a:avLst>
          </a:prstGeom>
          <a:gradFill>
            <a:gsLst>
              <a:gs pos="0">
                <a:srgbClr val="FFFFFF"/>
              </a:gs>
              <a:gs pos="65000">
                <a:schemeClr val="lt2"/>
              </a:gs>
              <a:gs pos="100000">
                <a:schemeClr val="lt2"/>
              </a:gs>
            </a:gsLst>
            <a:lin ang="0"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8" name="Google Shape;28;p43"/>
          <p:cNvPicPr preferRelativeResize="0"/>
          <p:nvPr/>
        </p:nvPicPr>
        <p:blipFill rotWithShape="1">
          <a:blip r:embed="rId2">
            <a:alphaModFix/>
          </a:blip>
          <a:srcRect b="0" l="0" r="0" t="0"/>
          <a:stretch/>
        </p:blipFill>
        <p:spPr>
          <a:xfrm>
            <a:off x="6179349" y="389413"/>
            <a:ext cx="2746703" cy="459625"/>
          </a:xfrm>
          <a:prstGeom prst="rect">
            <a:avLst/>
          </a:prstGeom>
          <a:noFill/>
          <a:ln>
            <a:noFill/>
          </a:ln>
        </p:spPr>
      </p:pic>
      <p:sp>
        <p:nvSpPr>
          <p:cNvPr id="29" name="Google Shape;29;p43"/>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lvl1pPr indent="-406400" lvl="0" marL="457200" marR="0" algn="l">
              <a:lnSpc>
                <a:spcPct val="90000"/>
              </a:lnSpc>
              <a:spcBef>
                <a:spcPts val="1000"/>
              </a:spcBef>
              <a:spcAft>
                <a:spcPts val="0"/>
              </a:spcAft>
              <a:buClr>
                <a:srgbClr val="DE3075"/>
              </a:buClr>
              <a:buSzPts val="2800"/>
              <a:buFont typeface="Franklin Gothic"/>
              <a:buChar char="»"/>
              <a:defRPr i="0" sz="2400" u="none" cap="none" strike="noStrike">
                <a:solidFill>
                  <a:srgbClr val="818990"/>
                </a:solidFill>
                <a:latin typeface="Calibri"/>
                <a:ea typeface="Calibri"/>
                <a:cs typeface="Calibri"/>
                <a:sym typeface="Calibri"/>
              </a:defRPr>
            </a:lvl1pPr>
            <a:lvl2pPr indent="-381000" lvl="1" marL="914400" marR="0" algn="l">
              <a:lnSpc>
                <a:spcPct val="90000"/>
              </a:lnSpc>
              <a:spcBef>
                <a:spcPts val="500"/>
              </a:spcBef>
              <a:spcAft>
                <a:spcPts val="0"/>
              </a:spcAft>
              <a:buClr>
                <a:schemeClr val="accent2"/>
              </a:buClr>
              <a:buSzPts val="2400"/>
              <a:buFont typeface="Franklin Gothic"/>
              <a:buChar char="•"/>
              <a:defRPr i="0" sz="2000" u="none" cap="none" strike="noStrike">
                <a:solidFill>
                  <a:srgbClr val="818990"/>
                </a:solidFill>
                <a:latin typeface="Franklin Gothic"/>
                <a:ea typeface="Franklin Gothic"/>
                <a:cs typeface="Franklin Gothic"/>
                <a:sym typeface="Franklin Gothic"/>
              </a:defRPr>
            </a:lvl2pPr>
            <a:lvl3pPr indent="-342900" lvl="2" marL="1371600" marR="0" algn="l">
              <a:lnSpc>
                <a:spcPct val="90000"/>
              </a:lnSpc>
              <a:spcBef>
                <a:spcPts val="500"/>
              </a:spcBef>
              <a:spcAft>
                <a:spcPts val="0"/>
              </a:spcAft>
              <a:buClr>
                <a:schemeClr val="dk2"/>
              </a:buClr>
              <a:buSzPts val="1800"/>
              <a:buFont typeface="Franklin Gothic"/>
              <a:buChar char="○"/>
              <a:defRPr i="0" sz="1800" u="none" cap="none" strike="noStrike">
                <a:solidFill>
                  <a:schemeClr val="dk2"/>
                </a:solidFill>
                <a:latin typeface="Franklin Gothic"/>
                <a:ea typeface="Franklin Gothic"/>
                <a:cs typeface="Franklin Gothic"/>
                <a:sym typeface="Franklin Gothic"/>
              </a:defRPr>
            </a:lvl3pPr>
            <a:lvl4pPr indent="-330200" lvl="3" marL="1828800" marR="0" algn="l">
              <a:lnSpc>
                <a:spcPct val="90000"/>
              </a:lnSpc>
              <a:spcBef>
                <a:spcPts val="500"/>
              </a:spcBef>
              <a:spcAft>
                <a:spcPts val="0"/>
              </a:spcAft>
              <a:buClr>
                <a:schemeClr val="dk2"/>
              </a:buClr>
              <a:buSzPts val="1600"/>
              <a:buFont typeface="Franklin Gothic"/>
              <a:buChar char="•"/>
              <a:defRPr i="0" sz="1600" u="none" cap="none" strike="noStrike">
                <a:solidFill>
                  <a:schemeClr val="dk2"/>
                </a:solidFill>
                <a:latin typeface="Franklin Gothic"/>
                <a:ea typeface="Franklin Gothic"/>
                <a:cs typeface="Franklin Gothic"/>
                <a:sym typeface="Franklin Gothic"/>
              </a:defRPr>
            </a:lvl4pPr>
            <a:lvl5pPr indent="-317500" lvl="4" marL="2286000" marR="0" algn="l">
              <a:lnSpc>
                <a:spcPct val="90000"/>
              </a:lnSpc>
              <a:spcBef>
                <a:spcPts val="500"/>
              </a:spcBef>
              <a:spcAft>
                <a:spcPts val="0"/>
              </a:spcAft>
              <a:buClr>
                <a:schemeClr val="dk2"/>
              </a:buClr>
              <a:buSzPts val="1400"/>
              <a:buFont typeface="Franklin Gothic"/>
              <a:buChar char="•"/>
              <a:defRPr i="0" u="none" cap="none" strike="noStrike">
                <a:solidFill>
                  <a:schemeClr val="dk2"/>
                </a:solidFill>
                <a:latin typeface="Franklin Gothic"/>
                <a:ea typeface="Franklin Gothic"/>
                <a:cs typeface="Franklin Gothic"/>
                <a:sym typeface="Franklin Gothic"/>
              </a:defRPr>
            </a:lvl5pPr>
            <a:lvl6pPr indent="-304800" lvl="5" marL="2743200" marR="0" algn="l">
              <a:lnSpc>
                <a:spcPct val="90000"/>
              </a:lnSpc>
              <a:spcBef>
                <a:spcPts val="500"/>
              </a:spcBef>
              <a:spcAft>
                <a:spcPts val="0"/>
              </a:spcAft>
              <a:buClr>
                <a:schemeClr val="dk2"/>
              </a:buClr>
              <a:buSzPts val="1200"/>
              <a:buFont typeface="Franklin Gothic"/>
              <a:buChar char="•"/>
              <a:defRPr i="0" sz="1200" u="none" cap="none" strike="noStrike">
                <a:solidFill>
                  <a:schemeClr val="dk2"/>
                </a:solidFill>
                <a:latin typeface="Franklin Gothic"/>
                <a:ea typeface="Franklin Gothic"/>
                <a:cs typeface="Franklin Gothic"/>
                <a:sym typeface="Franklin Gothic"/>
              </a:defRPr>
            </a:lvl6pPr>
            <a:lvl7pPr indent="-292100" lvl="6" marL="3200400" marR="0" algn="l">
              <a:lnSpc>
                <a:spcPct val="90000"/>
              </a:lnSpc>
              <a:spcBef>
                <a:spcPts val="500"/>
              </a:spcBef>
              <a:spcAft>
                <a:spcPts val="0"/>
              </a:spcAft>
              <a:buClr>
                <a:schemeClr val="dk2"/>
              </a:buClr>
              <a:buSzPts val="1000"/>
              <a:buFont typeface="Franklin Gothic"/>
              <a:buChar char="•"/>
              <a:defRPr i="0" sz="1000" u="none" cap="none" strike="noStrike">
                <a:solidFill>
                  <a:schemeClr val="dk2"/>
                </a:solidFill>
                <a:latin typeface="Franklin Gothic"/>
                <a:ea typeface="Franklin Gothic"/>
                <a:cs typeface="Franklin Gothic"/>
                <a:sym typeface="Franklin Gothic"/>
              </a:defRPr>
            </a:lvl7pPr>
            <a:lvl8pPr indent="-279400" lvl="7" marL="3657600" marR="0" algn="l">
              <a:lnSpc>
                <a:spcPct val="90000"/>
              </a:lnSpc>
              <a:spcBef>
                <a:spcPts val="500"/>
              </a:spcBef>
              <a:spcAft>
                <a:spcPts val="0"/>
              </a:spcAft>
              <a:buClr>
                <a:schemeClr val="dk2"/>
              </a:buClr>
              <a:buSzPts val="800"/>
              <a:buFont typeface="Franklin Gothic"/>
              <a:buChar char="•"/>
              <a:defRPr i="0" sz="800" u="none" cap="none" strike="noStrike">
                <a:solidFill>
                  <a:schemeClr val="dk2"/>
                </a:solidFill>
                <a:latin typeface="Franklin Gothic"/>
                <a:ea typeface="Franklin Gothic"/>
                <a:cs typeface="Franklin Gothic"/>
                <a:sym typeface="Franklin Gothic"/>
              </a:defRPr>
            </a:lvl8pPr>
            <a:lvl9pPr indent="-266700" lvl="8" marL="4114800" marR="0" algn="l">
              <a:lnSpc>
                <a:spcPct val="90000"/>
              </a:lnSpc>
              <a:spcBef>
                <a:spcPts val="500"/>
              </a:spcBef>
              <a:spcAft>
                <a:spcPts val="0"/>
              </a:spcAft>
              <a:buClr>
                <a:schemeClr val="dk2"/>
              </a:buClr>
              <a:buSzPts val="600"/>
              <a:buFont typeface="Franklin Gothic"/>
              <a:buChar char="•"/>
              <a:defRPr i="0" sz="600" u="none" cap="none" strike="noStrike">
                <a:solidFill>
                  <a:schemeClr val="dk2"/>
                </a:solidFill>
                <a:latin typeface="Franklin Gothic"/>
                <a:ea typeface="Franklin Gothic"/>
                <a:cs typeface="Franklin Gothic"/>
                <a:sym typeface="Franklin Gothic"/>
              </a:defRPr>
            </a:lvl9pPr>
          </a:lstStyle>
          <a:p/>
        </p:txBody>
      </p:sp>
      <p:sp>
        <p:nvSpPr>
          <p:cNvPr id="30" name="Google Shape;30;p43"/>
          <p:cNvSpPr/>
          <p:nvPr/>
        </p:nvSpPr>
        <p:spPr>
          <a:xfrm>
            <a:off x="1372975" y="212725"/>
            <a:ext cx="4806374" cy="813000"/>
          </a:xfrm>
          <a:prstGeom prst="parallelogram">
            <a:avLst>
              <a:gd fmla="val 45310" name="adj"/>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Bebas Neue"/>
              <a:ea typeface="Bebas Neue"/>
              <a:cs typeface="Bebas Neue"/>
              <a:sym typeface="Bebas Neue"/>
            </a:endParaRPr>
          </a:p>
        </p:txBody>
      </p:sp>
      <p:sp>
        <p:nvSpPr>
          <p:cNvPr id="31" name="Google Shape;31;p43"/>
          <p:cNvSpPr txBox="1"/>
          <p:nvPr>
            <p:ph type="title"/>
          </p:nvPr>
        </p:nvSpPr>
        <p:spPr>
          <a:xfrm>
            <a:off x="1763699" y="212725"/>
            <a:ext cx="4288185" cy="8130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 name="Google Shape;32;p43"/>
          <p:cNvSpPr txBox="1"/>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rgbClr val="6C7A8A"/>
                </a:solidFill>
                <a:latin typeface="Roboto Mono"/>
                <a:ea typeface="Roboto Mono"/>
                <a:cs typeface="Roboto Mono"/>
                <a:sym typeface="Roboto Mono"/>
              </a:rPr>
              <a:t>‹#›</a:t>
            </a:fld>
            <a:endParaRPr b="0" i="0" sz="1200" u="none" cap="none" strike="noStrike">
              <a:solidFill>
                <a:srgbClr val="6C7A8A"/>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Encabezado de sección 1">
    <p:bg>
      <p:bgPr>
        <a:solidFill>
          <a:schemeClr val="dk2"/>
        </a:solidFill>
      </p:bgPr>
    </p:bg>
    <p:spTree>
      <p:nvGrpSpPr>
        <p:cNvPr id="33" name="Shape 33"/>
        <p:cNvGrpSpPr/>
        <p:nvPr/>
      </p:nvGrpSpPr>
      <p:grpSpPr>
        <a:xfrm>
          <a:off x="0" y="0"/>
          <a:ext cx="0" cy="0"/>
          <a:chOff x="0" y="0"/>
          <a:chExt cx="0" cy="0"/>
        </a:xfrm>
      </p:grpSpPr>
      <p:pic>
        <p:nvPicPr>
          <p:cNvPr id="34" name="Google Shape;34;p44"/>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grpSp>
        <p:nvGrpSpPr>
          <p:cNvPr id="35" name="Google Shape;35;p44"/>
          <p:cNvGrpSpPr/>
          <p:nvPr/>
        </p:nvGrpSpPr>
        <p:grpSpPr>
          <a:xfrm>
            <a:off x="0" y="-124"/>
            <a:ext cx="4853665" cy="5740374"/>
            <a:chOff x="0" y="-126"/>
            <a:chExt cx="4554438" cy="5386482"/>
          </a:xfrm>
        </p:grpSpPr>
        <p:sp>
          <p:nvSpPr>
            <p:cNvPr id="36" name="Google Shape;36;p44"/>
            <p:cNvSpPr/>
            <p:nvPr/>
          </p:nvSpPr>
          <p:spPr>
            <a:xfrm flipH="1" rot="10800000">
              <a:off x="0" y="-126"/>
              <a:ext cx="4554438" cy="5386482"/>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Una caricatura de una ciudad&#10;&#10;Descripción generada automáticamente" id="37" name="Google Shape;37;p44"/>
            <p:cNvPicPr preferRelativeResize="0"/>
            <p:nvPr/>
          </p:nvPicPr>
          <p:blipFill rotWithShape="1">
            <a:blip r:embed="rId3">
              <a:alphaModFix/>
            </a:blip>
            <a:srcRect b="0" l="9870" r="6482" t="0"/>
            <a:stretch/>
          </p:blipFill>
          <p:spPr>
            <a:xfrm>
              <a:off x="1" y="-1"/>
              <a:ext cx="4423169" cy="5247982"/>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8" name="Google Shape;38;p44"/>
          <p:cNvSpPr txBox="1"/>
          <p:nvPr>
            <p:ph type="title"/>
          </p:nvPr>
        </p:nvSpPr>
        <p:spPr>
          <a:xfrm>
            <a:off x="3004575" y="3476150"/>
            <a:ext cx="5995800" cy="1603200"/>
          </a:xfrm>
          <a:prstGeom prst="rect">
            <a:avLst/>
          </a:prstGeom>
          <a:solidFill>
            <a:srgbClr val="DE3075">
              <a:alpha val="63921"/>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2">
  <p:cSld name="Encabezado de sección 2">
    <p:bg>
      <p:bgPr>
        <a:solidFill>
          <a:schemeClr val="accent1"/>
        </a:solidFill>
      </p:bgPr>
    </p:bg>
    <p:spTree>
      <p:nvGrpSpPr>
        <p:cNvPr id="39" name="Shape 39"/>
        <p:cNvGrpSpPr/>
        <p:nvPr/>
      </p:nvGrpSpPr>
      <p:grpSpPr>
        <a:xfrm>
          <a:off x="0" y="0"/>
          <a:ext cx="0" cy="0"/>
          <a:chOff x="0" y="0"/>
          <a:chExt cx="0" cy="0"/>
        </a:xfrm>
      </p:grpSpPr>
      <p:grpSp>
        <p:nvGrpSpPr>
          <p:cNvPr id="40" name="Google Shape;40;p45"/>
          <p:cNvGrpSpPr/>
          <p:nvPr/>
        </p:nvGrpSpPr>
        <p:grpSpPr>
          <a:xfrm>
            <a:off x="0" y="-124"/>
            <a:ext cx="4853665" cy="5740374"/>
            <a:chOff x="0" y="-126"/>
            <a:chExt cx="4554438" cy="5386482"/>
          </a:xfrm>
        </p:grpSpPr>
        <p:sp>
          <p:nvSpPr>
            <p:cNvPr id="41" name="Google Shape;41;p45"/>
            <p:cNvSpPr/>
            <p:nvPr/>
          </p:nvSpPr>
          <p:spPr>
            <a:xfrm flipH="1" rot="10800000">
              <a:off x="0" y="-126"/>
              <a:ext cx="4554438" cy="5386482"/>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descr="Imagen que contiene persona, foto, hombre, mujer&#10;&#10;Descripción generada automáticamente" id="42" name="Google Shape;42;p45"/>
            <p:cNvPicPr preferRelativeResize="0"/>
            <p:nvPr/>
          </p:nvPicPr>
          <p:blipFill rotWithShape="1">
            <a:blip r:embed="rId2">
              <a:alphaModFix/>
            </a:blip>
            <a:srcRect b="0" l="0" r="16351" t="0"/>
            <a:stretch/>
          </p:blipFill>
          <p:spPr>
            <a:xfrm>
              <a:off x="1" y="-1"/>
              <a:ext cx="4423169" cy="5247982"/>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43" name="Google Shape;43;p45"/>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pic>
        <p:nvPicPr>
          <p:cNvPr id="44" name="Google Shape;44;p45"/>
          <p:cNvPicPr preferRelativeResize="0"/>
          <p:nvPr/>
        </p:nvPicPr>
        <p:blipFill rotWithShape="1">
          <a:blip r:embed="rId3">
            <a:alphaModFix/>
          </a:blip>
          <a:srcRect b="0" l="0" r="0" t="0"/>
          <a:stretch/>
        </p:blipFill>
        <p:spPr>
          <a:xfrm>
            <a:off x="5177307" y="186298"/>
            <a:ext cx="3812148" cy="6013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3">
  <p:cSld name="Encabezado de sección 3">
    <p:bg>
      <p:bgPr>
        <a:solidFill>
          <a:schemeClr val="accent2"/>
        </a:solidFill>
      </p:bgPr>
    </p:bg>
    <p:spTree>
      <p:nvGrpSpPr>
        <p:cNvPr id="45" name="Shape 45"/>
        <p:cNvGrpSpPr/>
        <p:nvPr/>
      </p:nvGrpSpPr>
      <p:grpSpPr>
        <a:xfrm>
          <a:off x="0" y="0"/>
          <a:ext cx="0" cy="0"/>
          <a:chOff x="0" y="0"/>
          <a:chExt cx="0" cy="0"/>
        </a:xfrm>
      </p:grpSpPr>
      <p:sp>
        <p:nvSpPr>
          <p:cNvPr id="46" name="Google Shape;46;p46"/>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47" name="Google Shape;47;p46"/>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48" name="Google Shape;48;p46"/>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9" name="Google Shape;49;p46"/>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4">
  <p:cSld name="Encabezado de sección 4">
    <p:bg>
      <p:bgPr>
        <a:solidFill>
          <a:schemeClr val="accent3"/>
        </a:solidFill>
      </p:bgPr>
    </p:bg>
    <p:spTree>
      <p:nvGrpSpPr>
        <p:cNvPr id="50" name="Shape 50"/>
        <p:cNvGrpSpPr/>
        <p:nvPr/>
      </p:nvGrpSpPr>
      <p:grpSpPr>
        <a:xfrm>
          <a:off x="0" y="0"/>
          <a:ext cx="0" cy="0"/>
          <a:chOff x="0" y="0"/>
          <a:chExt cx="0" cy="0"/>
        </a:xfrm>
      </p:grpSpPr>
      <p:sp>
        <p:nvSpPr>
          <p:cNvPr id="51" name="Google Shape;51;p47"/>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52" name="Google Shape;52;p47"/>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Imagen que contiene persona, foto, hombre, mujer&#10;&#10;Descripción generada automáticamente" id="53" name="Google Shape;53;p47"/>
          <p:cNvPicPr preferRelativeResize="0"/>
          <p:nvPr/>
        </p:nvPicPr>
        <p:blipFill rotWithShape="1">
          <a:blip r:embed="rId3">
            <a:alphaModFix/>
          </a:blip>
          <a:srcRect b="0" l="0" r="16351"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54" name="Google Shape;54;p47"/>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5">
  <p:cSld name="Encabezado de sección 5">
    <p:bg>
      <p:bgPr>
        <a:solidFill>
          <a:schemeClr val="accent4"/>
        </a:solidFill>
      </p:bgPr>
    </p:bg>
    <p:spTree>
      <p:nvGrpSpPr>
        <p:cNvPr id="55" name="Shape 55"/>
        <p:cNvGrpSpPr/>
        <p:nvPr/>
      </p:nvGrpSpPr>
      <p:grpSpPr>
        <a:xfrm>
          <a:off x="0" y="0"/>
          <a:ext cx="0" cy="0"/>
          <a:chOff x="0" y="0"/>
          <a:chExt cx="0" cy="0"/>
        </a:xfrm>
      </p:grpSpPr>
      <p:sp>
        <p:nvSpPr>
          <p:cNvPr id="56" name="Google Shape;56;p48"/>
          <p:cNvSpPr/>
          <p:nvPr/>
        </p:nvSpPr>
        <p:spPr>
          <a:xfrm flipH="1" rot="10800000">
            <a:off x="0" y="3085"/>
            <a:ext cx="4850881" cy="5737081"/>
          </a:xfrm>
          <a:custGeom>
            <a:rect b="b" l="l" r="r" t="t"/>
            <a:pathLst>
              <a:path extrusionOk="0" h="6374535" w="5389868">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b="0" i="0" sz="1350" u="none" cap="none" strike="noStrike">
              <a:solidFill>
                <a:srgbClr val="FFFFFF"/>
              </a:solidFill>
              <a:latin typeface="Calibri"/>
              <a:ea typeface="Calibri"/>
              <a:cs typeface="Calibri"/>
              <a:sym typeface="Calibri"/>
            </a:endParaRPr>
          </a:p>
        </p:txBody>
      </p:sp>
      <p:pic>
        <p:nvPicPr>
          <p:cNvPr id="57" name="Google Shape;57;p48"/>
          <p:cNvPicPr preferRelativeResize="0"/>
          <p:nvPr/>
        </p:nvPicPr>
        <p:blipFill rotWithShape="1">
          <a:blip r:embed="rId2">
            <a:alphaModFix/>
          </a:blip>
          <a:srcRect b="0" l="0" r="0" t="0"/>
          <a:stretch/>
        </p:blipFill>
        <p:spPr>
          <a:xfrm>
            <a:off x="5177307" y="186298"/>
            <a:ext cx="3812148" cy="601304"/>
          </a:xfrm>
          <a:prstGeom prst="rect">
            <a:avLst/>
          </a:prstGeom>
          <a:noFill/>
          <a:ln>
            <a:noFill/>
          </a:ln>
        </p:spPr>
      </p:pic>
      <p:pic>
        <p:nvPicPr>
          <p:cNvPr descr="Una caricatura de una ciudad&#10;&#10;Descripción generada automáticamente" id="58" name="Google Shape;58;p48"/>
          <p:cNvPicPr preferRelativeResize="0"/>
          <p:nvPr/>
        </p:nvPicPr>
        <p:blipFill rotWithShape="1">
          <a:blip r:embed="rId3">
            <a:alphaModFix/>
          </a:blip>
          <a:srcRect b="0" l="9870" r="6482" t="0"/>
          <a:stretch/>
        </p:blipFill>
        <p:spPr>
          <a:xfrm>
            <a:off x="1" y="10"/>
            <a:ext cx="4711067" cy="5589566"/>
          </a:xfrm>
          <a:custGeom>
            <a:rect b="b" l="l" r="r" t="t"/>
            <a:pathLst>
              <a:path extrusionOk="0" h="6210629" w="523451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59" name="Google Shape;59;p48"/>
          <p:cNvSpPr txBox="1"/>
          <p:nvPr>
            <p:ph type="title"/>
          </p:nvPr>
        </p:nvSpPr>
        <p:spPr>
          <a:xfrm>
            <a:off x="3004575" y="3476150"/>
            <a:ext cx="5995800" cy="1603200"/>
          </a:xfrm>
          <a:prstGeom prst="rect">
            <a:avLst/>
          </a:prstGeom>
          <a:solidFill>
            <a:srgbClr val="898B90">
              <a:alpha val="68235"/>
            </a:srgbClr>
          </a:solidFill>
          <a:ln>
            <a:noFill/>
          </a:ln>
        </p:spPr>
        <p:txBody>
          <a:bodyPr anchorCtr="0" anchor="t" bIns="45700" lIns="91425" spcFirstLastPara="1" rIns="91425" wrap="square" tIns="4570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39"/>
          <p:cNvSpPr txBox="1"/>
          <p:nvPr>
            <p:ph idx="1" type="body"/>
          </p:nvPr>
        </p:nvSpPr>
        <p:spPr>
          <a:xfrm>
            <a:off x="294150" y="1218600"/>
            <a:ext cx="8555700" cy="5137800"/>
          </a:xfrm>
          <a:prstGeom prst="rect">
            <a:avLst/>
          </a:prstGeom>
          <a:noFill/>
          <a:ln>
            <a:noFill/>
          </a:ln>
        </p:spPr>
        <p:txBody>
          <a:bodyPr anchorCtr="0" anchor="t" bIns="45700" lIns="90000" spcFirstLastPara="1" rIns="91425" wrap="square" tIns="45700">
            <a:noAutofit/>
          </a:bodyPr>
          <a:lstStyle>
            <a:lvl1pPr indent="-406400" lvl="0" marL="457200" marR="0" rtl="0" algn="l">
              <a:lnSpc>
                <a:spcPct val="90000"/>
              </a:lnSpc>
              <a:spcBef>
                <a:spcPts val="1000"/>
              </a:spcBef>
              <a:spcAft>
                <a:spcPts val="0"/>
              </a:spcAft>
              <a:buClr>
                <a:srgbClr val="DE3075"/>
              </a:buClr>
              <a:buSzPts val="2800"/>
              <a:buFont typeface="Franklin Gothic"/>
              <a:buChar char="»"/>
              <a:defRPr b="0" i="0" sz="2400" u="none" cap="none" strike="noStrike">
                <a:solidFill>
                  <a:srgbClr val="818990"/>
                </a:solidFill>
                <a:latin typeface="Franklin Gothic"/>
                <a:ea typeface="Franklin Gothic"/>
                <a:cs typeface="Franklin Gothic"/>
                <a:sym typeface="Franklin Gothic"/>
              </a:defRPr>
            </a:lvl1pPr>
            <a:lvl2pPr indent="-381000" lvl="1" marL="914400" marR="0" rtl="0" algn="l">
              <a:lnSpc>
                <a:spcPct val="90000"/>
              </a:lnSpc>
              <a:spcBef>
                <a:spcPts val="500"/>
              </a:spcBef>
              <a:spcAft>
                <a:spcPts val="0"/>
              </a:spcAft>
              <a:buClr>
                <a:schemeClr val="accent2"/>
              </a:buClr>
              <a:buSzPts val="2400"/>
              <a:buFont typeface="Franklin Gothic"/>
              <a:buChar char="•"/>
              <a:defRPr b="0" i="0" sz="2000" u="none" cap="none" strike="noStrike">
                <a:solidFill>
                  <a:srgbClr val="818990"/>
                </a:solidFill>
                <a:latin typeface="Franklin Gothic"/>
                <a:ea typeface="Franklin Gothic"/>
                <a:cs typeface="Franklin Gothic"/>
                <a:sym typeface="Franklin Gothic"/>
              </a:defRPr>
            </a:lvl2pPr>
            <a:lvl3pPr indent="-342900" lvl="2" marL="1371600" marR="0" rtl="0" algn="l">
              <a:lnSpc>
                <a:spcPct val="90000"/>
              </a:lnSpc>
              <a:spcBef>
                <a:spcPts val="500"/>
              </a:spcBef>
              <a:spcAft>
                <a:spcPts val="0"/>
              </a:spcAft>
              <a:buClr>
                <a:schemeClr val="dk2"/>
              </a:buClr>
              <a:buSzPts val="1800"/>
              <a:buFont typeface="Franklin Gothic"/>
              <a:buChar char="○"/>
              <a:defRPr b="0" i="0" sz="1800" u="none" cap="none" strike="noStrike">
                <a:solidFill>
                  <a:schemeClr val="dk2"/>
                </a:solidFill>
                <a:latin typeface="Franklin Gothic"/>
                <a:ea typeface="Franklin Gothic"/>
                <a:cs typeface="Franklin Gothic"/>
                <a:sym typeface="Franklin Gothic"/>
              </a:defRPr>
            </a:lvl3pPr>
            <a:lvl4pPr indent="-330200" lvl="3" marL="1828800" marR="0" rtl="0" algn="l">
              <a:lnSpc>
                <a:spcPct val="90000"/>
              </a:lnSpc>
              <a:spcBef>
                <a:spcPts val="500"/>
              </a:spcBef>
              <a:spcAft>
                <a:spcPts val="0"/>
              </a:spcAft>
              <a:buClr>
                <a:schemeClr val="dk2"/>
              </a:buClr>
              <a:buSzPts val="1600"/>
              <a:buFont typeface="Franklin Gothic"/>
              <a:buChar char="•"/>
              <a:defRPr b="0" i="0" sz="1600" u="none" cap="none" strike="noStrike">
                <a:solidFill>
                  <a:schemeClr val="dk2"/>
                </a:solidFill>
                <a:latin typeface="Franklin Gothic"/>
                <a:ea typeface="Franklin Gothic"/>
                <a:cs typeface="Franklin Gothic"/>
                <a:sym typeface="Franklin Gothic"/>
              </a:defRPr>
            </a:lvl4pPr>
            <a:lvl5pPr indent="-317500" lvl="4" marL="2286000" marR="0" rtl="0" algn="l">
              <a:lnSpc>
                <a:spcPct val="90000"/>
              </a:lnSpc>
              <a:spcBef>
                <a:spcPts val="500"/>
              </a:spcBef>
              <a:spcAft>
                <a:spcPts val="0"/>
              </a:spcAft>
              <a:buClr>
                <a:schemeClr val="dk2"/>
              </a:buClr>
              <a:buSzPts val="1400"/>
              <a:buFont typeface="Franklin Gothic"/>
              <a:buChar char="•"/>
              <a:defRPr b="0" i="0" sz="1400" u="none" cap="none" strike="noStrike">
                <a:solidFill>
                  <a:schemeClr val="dk2"/>
                </a:solidFill>
                <a:latin typeface="Franklin Gothic"/>
                <a:ea typeface="Franklin Gothic"/>
                <a:cs typeface="Franklin Gothic"/>
                <a:sym typeface="Franklin Gothic"/>
              </a:defRPr>
            </a:lvl5pPr>
            <a:lvl6pPr indent="-304800" lvl="5" marL="2743200" marR="0" rtl="0" algn="l">
              <a:lnSpc>
                <a:spcPct val="90000"/>
              </a:lnSpc>
              <a:spcBef>
                <a:spcPts val="500"/>
              </a:spcBef>
              <a:spcAft>
                <a:spcPts val="0"/>
              </a:spcAft>
              <a:buClr>
                <a:schemeClr val="dk2"/>
              </a:buClr>
              <a:buSzPts val="1200"/>
              <a:buFont typeface="Franklin Gothic"/>
              <a:buChar char="•"/>
              <a:defRPr b="0" i="0" sz="1200" u="none" cap="none" strike="noStrike">
                <a:solidFill>
                  <a:schemeClr val="dk2"/>
                </a:solidFill>
                <a:latin typeface="Franklin Gothic"/>
                <a:ea typeface="Franklin Gothic"/>
                <a:cs typeface="Franklin Gothic"/>
                <a:sym typeface="Franklin Gothic"/>
              </a:defRPr>
            </a:lvl6pPr>
            <a:lvl7pPr indent="-292100" lvl="6" marL="3200400" marR="0" rtl="0" algn="l">
              <a:lnSpc>
                <a:spcPct val="90000"/>
              </a:lnSpc>
              <a:spcBef>
                <a:spcPts val="500"/>
              </a:spcBef>
              <a:spcAft>
                <a:spcPts val="0"/>
              </a:spcAft>
              <a:buClr>
                <a:schemeClr val="dk2"/>
              </a:buClr>
              <a:buSzPts val="1000"/>
              <a:buFont typeface="Franklin Gothic"/>
              <a:buChar char="•"/>
              <a:defRPr b="0" i="0" sz="1000" u="none" cap="none" strike="noStrike">
                <a:solidFill>
                  <a:schemeClr val="dk2"/>
                </a:solidFill>
                <a:latin typeface="Franklin Gothic"/>
                <a:ea typeface="Franklin Gothic"/>
                <a:cs typeface="Franklin Gothic"/>
                <a:sym typeface="Franklin Gothic"/>
              </a:defRPr>
            </a:lvl7pPr>
            <a:lvl8pPr indent="-279400" lvl="7" marL="3657600" marR="0" rtl="0" algn="l">
              <a:lnSpc>
                <a:spcPct val="90000"/>
              </a:lnSpc>
              <a:spcBef>
                <a:spcPts val="500"/>
              </a:spcBef>
              <a:spcAft>
                <a:spcPts val="0"/>
              </a:spcAft>
              <a:buClr>
                <a:schemeClr val="dk2"/>
              </a:buClr>
              <a:buSzPts val="800"/>
              <a:buFont typeface="Franklin Gothic"/>
              <a:buChar char="•"/>
              <a:defRPr b="0" i="0" sz="800" u="none" cap="none" strike="noStrike">
                <a:solidFill>
                  <a:schemeClr val="dk2"/>
                </a:solidFill>
                <a:latin typeface="Franklin Gothic"/>
                <a:ea typeface="Franklin Gothic"/>
                <a:cs typeface="Franklin Gothic"/>
                <a:sym typeface="Franklin Gothic"/>
              </a:defRPr>
            </a:lvl8pPr>
            <a:lvl9pPr indent="-266700" lvl="8" marL="4114800" marR="0" rtl="0" algn="l">
              <a:lnSpc>
                <a:spcPct val="90000"/>
              </a:lnSpc>
              <a:spcBef>
                <a:spcPts val="500"/>
              </a:spcBef>
              <a:spcAft>
                <a:spcPts val="0"/>
              </a:spcAft>
              <a:buClr>
                <a:schemeClr val="dk2"/>
              </a:buClr>
              <a:buSzPts val="600"/>
              <a:buFont typeface="Franklin Gothic"/>
              <a:buChar char="•"/>
              <a:defRPr b="0" i="0" sz="600" u="none" cap="none" strike="noStrike">
                <a:solidFill>
                  <a:schemeClr val="dk2"/>
                </a:solidFill>
                <a:latin typeface="Franklin Gothic"/>
                <a:ea typeface="Franklin Gothic"/>
                <a:cs typeface="Franklin Gothic"/>
                <a:sym typeface="Franklin Gothic"/>
              </a:defRPr>
            </a:lvl9pPr>
          </a:lstStyle>
          <a:p/>
        </p:txBody>
      </p:sp>
      <p:sp>
        <p:nvSpPr>
          <p:cNvPr id="11" name="Google Shape;11;p39"/>
          <p:cNvSpPr txBox="1"/>
          <p:nvPr>
            <p:ph idx="12" type="sldNum"/>
          </p:nvPr>
        </p:nvSpPr>
        <p:spPr>
          <a:xfrm>
            <a:off x="69151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1pPr>
            <a:lvl2pPr indent="0" lvl="1"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2pPr>
            <a:lvl3pPr indent="0" lvl="2"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3pPr>
            <a:lvl4pPr indent="0" lvl="3"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4pPr>
            <a:lvl5pPr indent="0" lvl="4"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5pPr>
            <a:lvl6pPr indent="0" lvl="5"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6pPr>
            <a:lvl7pPr indent="0" lvl="6"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7pPr>
            <a:lvl8pPr indent="0" lvl="7"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8pPr>
            <a:lvl9pPr indent="0" lvl="8" marL="0" marR="0" rtl="0" algn="r">
              <a:spcBef>
                <a:spcPts val="0"/>
              </a:spcBef>
              <a:buClr>
                <a:srgbClr val="6C7A8A"/>
              </a:buClr>
              <a:buSzPts val="1200"/>
              <a:buFont typeface="Calibri"/>
              <a:buNone/>
              <a:defRPr b="0" i="0" sz="1200" u="none" cap="none" strike="noStrike">
                <a:solidFill>
                  <a:srgbClr val="6C7A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
        <p:nvSpPr>
          <p:cNvPr id="12" name="Google Shape;12;p39"/>
          <p:cNvSpPr txBox="1"/>
          <p:nvPr>
            <p:ph type="title"/>
          </p:nvPr>
        </p:nvSpPr>
        <p:spPr>
          <a:xfrm>
            <a:off x="1763700" y="212725"/>
            <a:ext cx="6751800" cy="81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3000"/>
              <a:buFont typeface="Roboto Condensed"/>
              <a:buNone/>
              <a:defRPr b="0" i="0" sz="3000" u="none" cap="none" strike="noStrike">
                <a:solidFill>
                  <a:srgbClr val="FFFFFF"/>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25.jpg"/><Relationship Id="rId5" Type="http://schemas.openxmlformats.org/officeDocument/2006/relationships/image" Target="../media/image8.jpg"/><Relationship Id="rId6"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image" Target="../media/image34.png"/><Relationship Id="rId5" Type="http://schemas.openxmlformats.org/officeDocument/2006/relationships/image" Target="../media/image27.jp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4.jp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biddown.com/" TargetMode="External"/><Relationship Id="rId4" Type="http://schemas.openxmlformats.org/officeDocument/2006/relationships/hyperlink" Target="https://biddown.com/" TargetMode="External"/><Relationship Id="rId9" Type="http://schemas.openxmlformats.org/officeDocument/2006/relationships/hyperlink" Target="https://biddown.com/" TargetMode="External"/><Relationship Id="rId5" Type="http://schemas.openxmlformats.org/officeDocument/2006/relationships/hyperlink" Target="https://biddown.com/" TargetMode="External"/><Relationship Id="rId6" Type="http://schemas.openxmlformats.org/officeDocument/2006/relationships/hyperlink" Target="https://biddown.com/" TargetMode="External"/><Relationship Id="rId7" Type="http://schemas.openxmlformats.org/officeDocument/2006/relationships/hyperlink" Target="https://biddown.com/" TargetMode="External"/><Relationship Id="rId8" Type="http://schemas.openxmlformats.org/officeDocument/2006/relationships/hyperlink" Target="https://biddown.com/" TargetMode="External"/><Relationship Id="rId11" Type="http://schemas.openxmlformats.org/officeDocument/2006/relationships/hyperlink" Target="https://biddown.com/" TargetMode="External"/><Relationship Id="rId10" Type="http://schemas.openxmlformats.org/officeDocument/2006/relationships/hyperlink" Target="https://biddown.com/" TargetMode="External"/><Relationship Id="rId13" Type="http://schemas.openxmlformats.org/officeDocument/2006/relationships/image" Target="../media/image46.png"/><Relationship Id="rId12" Type="http://schemas.openxmlformats.org/officeDocument/2006/relationships/hyperlink" Target="https://biddown.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
          <p:cNvSpPr txBox="1"/>
          <p:nvPr>
            <p:ph type="title"/>
          </p:nvPr>
        </p:nvSpPr>
        <p:spPr>
          <a:xfrm>
            <a:off x="4249200" y="2487700"/>
            <a:ext cx="4894800" cy="28911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3000"/>
              <a:buNone/>
            </a:pPr>
            <a:r>
              <a:rPr lang="es-CL">
                <a:latin typeface="Calibri"/>
                <a:ea typeface="Calibri"/>
                <a:cs typeface="Calibri"/>
                <a:sym typeface="Calibri"/>
              </a:rPr>
              <a:t>Proyectos de Software</a:t>
            </a:r>
            <a:br>
              <a:rPr lang="es-CL">
                <a:latin typeface="Calibri"/>
                <a:ea typeface="Calibri"/>
                <a:cs typeface="Calibri"/>
                <a:sym typeface="Calibri"/>
              </a:rPr>
            </a:br>
            <a:endParaRPr/>
          </a:p>
        </p:txBody>
      </p:sp>
      <p:sp>
        <p:nvSpPr>
          <p:cNvPr id="207" name="Google Shape;207;p1"/>
          <p:cNvSpPr txBox="1"/>
          <p:nvPr>
            <p:ph idx="1" type="subTitle"/>
          </p:nvPr>
        </p:nvSpPr>
        <p:spPr>
          <a:xfrm>
            <a:off x="5284700" y="5620875"/>
            <a:ext cx="3603900" cy="873900"/>
          </a:xfrm>
          <a:prstGeom prst="rect">
            <a:avLst/>
          </a:prstGeom>
          <a:solidFill>
            <a:srgbClr val="F9B71A"/>
          </a:solidFill>
          <a:ln>
            <a:noFill/>
          </a:ln>
        </p:spPr>
        <p:txBody>
          <a:bodyPr anchorCtr="0" anchor="t" bIns="0" lIns="91425" spcFirstLastPara="1" rIns="182875" wrap="square" tIns="0">
            <a:noAutofit/>
          </a:bodyPr>
          <a:lstStyle/>
          <a:p>
            <a:pPr indent="-406400" lvl="0" marL="457200" rtl="0" algn="ctr">
              <a:lnSpc>
                <a:spcPct val="90000"/>
              </a:lnSpc>
              <a:spcBef>
                <a:spcPts val="1000"/>
              </a:spcBef>
              <a:spcAft>
                <a:spcPts val="0"/>
              </a:spcAft>
              <a:buSzPts val="2800"/>
              <a:buNone/>
            </a:pPr>
            <a:r>
              <a:rPr lang="es-CL"/>
              <a:t>PRY3111</a:t>
            </a:r>
            <a:endParaRPr>
              <a:solidFill>
                <a:srgbClr val="7F7F7F"/>
              </a:solidFill>
              <a:latin typeface="Candara"/>
              <a:ea typeface="Candara"/>
              <a:cs typeface="Candara"/>
              <a:sym typeface="Candara"/>
            </a:endParaRPr>
          </a:p>
          <a:p>
            <a:pPr indent="-406400" lvl="0" marL="457200" rtl="0" algn="ctr">
              <a:lnSpc>
                <a:spcPct val="90000"/>
              </a:lnSpc>
              <a:spcBef>
                <a:spcPts val="100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Hasta ahora sabemos que es un software y que es un sistema de información y que los sistemas que se adquieran o generen  normalmente están en un plan de tecnologías de la información.</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La forma de poder materializar una solución tecnológica es través de un Proyecto Informático.</a:t>
            </a:r>
            <a:endParaRPr sz="2400">
              <a:solidFill>
                <a:srgbClr val="9B7103"/>
              </a:solidFill>
            </a:endParaRPr>
          </a:p>
        </p:txBody>
      </p:sp>
      <p:sp>
        <p:nvSpPr>
          <p:cNvPr id="271" name="Google Shape;271;p10"/>
          <p:cNvSpPr/>
          <p:nvPr/>
        </p:nvSpPr>
        <p:spPr>
          <a:xfrm>
            <a:off x="1483895" y="327451"/>
            <a:ext cx="453189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2400" u="none" cap="none" strike="noStrike">
                <a:solidFill>
                  <a:schemeClr val="lt1"/>
                </a:solidFill>
                <a:latin typeface="Candara"/>
                <a:ea typeface="Candara"/>
                <a:cs typeface="Candara"/>
                <a:sym typeface="Candara"/>
              </a:rPr>
              <a:t>Proyecto Informático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1"/>
          <p:cNvSpPr/>
          <p:nvPr/>
        </p:nvSpPr>
        <p:spPr>
          <a:xfrm>
            <a:off x="578929" y="1645168"/>
            <a:ext cx="3379223" cy="34163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2400" u="none" cap="none" strike="noStrike">
                <a:solidFill>
                  <a:srgbClr val="9B7103"/>
                </a:solidFill>
                <a:latin typeface="Calibri"/>
                <a:ea typeface="Calibri"/>
                <a:cs typeface="Calibri"/>
                <a:sym typeface="Calibri"/>
              </a:rPr>
              <a:t>El concepto de </a:t>
            </a:r>
            <a:r>
              <a:rPr b="1" i="1" lang="es-CL" sz="2400" u="none" cap="none" strike="noStrike">
                <a:solidFill>
                  <a:srgbClr val="9B7103"/>
                </a:solidFill>
                <a:latin typeface="Calibri"/>
                <a:ea typeface="Calibri"/>
                <a:cs typeface="Calibri"/>
                <a:sym typeface="Calibri"/>
              </a:rPr>
              <a:t>proyecto </a:t>
            </a:r>
            <a:r>
              <a:rPr b="0" i="0" lang="es-CL" sz="2400" u="none" cap="none" strike="noStrike">
                <a:solidFill>
                  <a:srgbClr val="9B7103"/>
                </a:solidFill>
                <a:latin typeface="Calibri"/>
                <a:ea typeface="Calibri"/>
                <a:cs typeface="Calibri"/>
                <a:sym typeface="Calibri"/>
              </a:rPr>
              <a:t>está presente en nuestra vida cotidiana, hablamos de proyecto de vida, un cantante habla de su proyecto para un nuevo disco y preparamos un proyecto para cambiar el automóvil, pero…  </a:t>
            </a:r>
            <a:endParaRPr/>
          </a:p>
        </p:txBody>
      </p:sp>
      <p:pic>
        <p:nvPicPr>
          <p:cNvPr id="277" name="Google Shape;277;p11"/>
          <p:cNvPicPr preferRelativeResize="0"/>
          <p:nvPr/>
        </p:nvPicPr>
        <p:blipFill rotWithShape="1">
          <a:blip r:embed="rId3">
            <a:alphaModFix/>
          </a:blip>
          <a:srcRect b="0" l="0" r="0" t="0"/>
          <a:stretch/>
        </p:blipFill>
        <p:spPr>
          <a:xfrm>
            <a:off x="4712199" y="1870449"/>
            <a:ext cx="4093621" cy="2965758"/>
          </a:xfrm>
          <a:prstGeom prst="rect">
            <a:avLst/>
          </a:prstGeom>
          <a:noFill/>
          <a:ln>
            <a:noFill/>
          </a:ln>
        </p:spPr>
      </p:pic>
      <p:sp>
        <p:nvSpPr>
          <p:cNvPr id="278" name="Google Shape;278;p11"/>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2400" u="none" cap="none" strike="noStrike">
                <a:solidFill>
                  <a:schemeClr val="lt1"/>
                </a:solidFill>
                <a:latin typeface="Candara"/>
                <a:ea typeface="Candara"/>
                <a:cs typeface="Candara"/>
                <a:sym typeface="Candara"/>
              </a:rPr>
              <a:t>Proyectos</a:t>
            </a:r>
            <a:endParaRPr/>
          </a:p>
        </p:txBody>
      </p:sp>
      <p:pic>
        <p:nvPicPr>
          <p:cNvPr id="279" name="Google Shape;279;p11"/>
          <p:cNvPicPr preferRelativeResize="0"/>
          <p:nvPr/>
        </p:nvPicPr>
        <p:blipFill rotWithShape="1">
          <a:blip r:embed="rId4">
            <a:alphaModFix/>
          </a:blip>
          <a:srcRect b="0" l="0" r="0" t="0"/>
          <a:stretch/>
        </p:blipFill>
        <p:spPr>
          <a:xfrm>
            <a:off x="2757626" y="5249869"/>
            <a:ext cx="6241995" cy="12648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2"/>
          <p:cNvSpPr/>
          <p:nvPr/>
        </p:nvSpPr>
        <p:spPr>
          <a:xfrm>
            <a:off x="564777" y="1289031"/>
            <a:ext cx="8132758"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2400" u="none" cap="none" strike="noStrike">
                <a:solidFill>
                  <a:srgbClr val="9B7103"/>
                </a:solidFill>
                <a:latin typeface="Calibri"/>
                <a:ea typeface="Calibri"/>
                <a:cs typeface="Calibri"/>
                <a:sym typeface="Calibri"/>
              </a:rPr>
              <a:t>Según el Project Management Institute (PMI), un proyecto es </a:t>
            </a:r>
            <a:r>
              <a:rPr b="1" i="0" lang="es-CL" sz="2400" u="none" cap="none" strike="noStrike">
                <a:solidFill>
                  <a:srgbClr val="9B7103"/>
                </a:solidFill>
                <a:latin typeface="Calibri"/>
                <a:ea typeface="Calibri"/>
                <a:cs typeface="Calibri"/>
                <a:sym typeface="Calibri"/>
              </a:rPr>
              <a:t>un esfuerzo temporal que se lleva a cabo para crear un producto o servicio con un resultado único.</a:t>
            </a:r>
            <a:endParaRPr b="0" i="0" sz="2400" u="none" cap="none" strike="noStrike">
              <a:solidFill>
                <a:srgbClr val="9B7103"/>
              </a:solidFill>
              <a:latin typeface="Arial"/>
              <a:ea typeface="Arial"/>
              <a:cs typeface="Arial"/>
              <a:sym typeface="Arial"/>
            </a:endParaRPr>
          </a:p>
        </p:txBody>
      </p:sp>
      <p:pic>
        <p:nvPicPr>
          <p:cNvPr id="285" name="Google Shape;285;p12"/>
          <p:cNvPicPr preferRelativeResize="0"/>
          <p:nvPr/>
        </p:nvPicPr>
        <p:blipFill rotWithShape="1">
          <a:blip r:embed="rId3">
            <a:alphaModFix/>
          </a:blip>
          <a:srcRect b="0" l="0" r="0" t="0"/>
          <a:stretch/>
        </p:blipFill>
        <p:spPr>
          <a:xfrm>
            <a:off x="2107098" y="2850775"/>
            <a:ext cx="5048116" cy="3203734"/>
          </a:xfrm>
          <a:prstGeom prst="rect">
            <a:avLst/>
          </a:prstGeom>
          <a:noFill/>
          <a:ln>
            <a:noFill/>
          </a:ln>
        </p:spPr>
      </p:pic>
      <p:sp>
        <p:nvSpPr>
          <p:cNvPr id="286" name="Google Shape;286;p12"/>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2400" u="none" cap="none" strike="noStrike">
                <a:solidFill>
                  <a:schemeClr val="lt1"/>
                </a:solidFill>
                <a:latin typeface="Candara"/>
                <a:ea typeface="Candara"/>
                <a:cs typeface="Candara"/>
                <a:sym typeface="Candara"/>
              </a:rPr>
              <a:t>Proyectos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p:nvPr/>
        </p:nvSpPr>
        <p:spPr>
          <a:xfrm>
            <a:off x="492475" y="1062226"/>
            <a:ext cx="8205060"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2400" u="none" cap="none" strike="noStrike">
                <a:solidFill>
                  <a:srgbClr val="9B7103"/>
                </a:solidFill>
                <a:latin typeface="Arial"/>
                <a:ea typeface="Arial"/>
                <a:cs typeface="Arial"/>
                <a:sym typeface="Arial"/>
              </a:rPr>
              <a:t>Analizando la definición, se habla de esfuerzo en el sentido de </a:t>
            </a:r>
            <a:r>
              <a:rPr b="1" i="0" lang="es-CL" sz="2400" u="none" cap="none" strike="noStrike">
                <a:solidFill>
                  <a:srgbClr val="9B7103"/>
                </a:solidFill>
                <a:latin typeface="Arial"/>
                <a:ea typeface="Arial"/>
                <a:cs typeface="Arial"/>
                <a:sym typeface="Arial"/>
              </a:rPr>
              <a:t>efectuar un trabajo</a:t>
            </a:r>
            <a:r>
              <a:rPr b="0" i="0" lang="es-CL" sz="2400" u="none" cap="none" strike="noStrike">
                <a:solidFill>
                  <a:srgbClr val="9B7103"/>
                </a:solidFill>
                <a:latin typeface="Arial"/>
                <a:ea typeface="Arial"/>
                <a:cs typeface="Arial"/>
                <a:sym typeface="Arial"/>
              </a:rPr>
              <a:t>, temporal indica que es </a:t>
            </a:r>
            <a:r>
              <a:rPr b="1" i="0" lang="es-CL" sz="2400" u="none" cap="none" strike="noStrike">
                <a:solidFill>
                  <a:srgbClr val="9B7103"/>
                </a:solidFill>
                <a:latin typeface="Arial"/>
                <a:ea typeface="Arial"/>
                <a:cs typeface="Arial"/>
                <a:sym typeface="Arial"/>
              </a:rPr>
              <a:t>en un tiempo determinado </a:t>
            </a:r>
            <a:r>
              <a:rPr b="0" i="0" lang="es-CL" sz="2400" u="none" cap="none" strike="noStrike">
                <a:solidFill>
                  <a:srgbClr val="9B7103"/>
                </a:solidFill>
                <a:latin typeface="Arial"/>
                <a:ea typeface="Arial"/>
                <a:cs typeface="Arial"/>
                <a:sym typeface="Arial"/>
              </a:rPr>
              <a:t>con principio y fin, para crear un producto o servicio nos indica que existe </a:t>
            </a:r>
            <a:r>
              <a:rPr b="1" i="0" lang="es-CL" sz="2400" u="none" cap="none" strike="noStrike">
                <a:solidFill>
                  <a:srgbClr val="9B7103"/>
                </a:solidFill>
                <a:latin typeface="Arial"/>
                <a:ea typeface="Arial"/>
                <a:cs typeface="Arial"/>
                <a:sym typeface="Arial"/>
              </a:rPr>
              <a:t>un objetivo</a:t>
            </a:r>
            <a:r>
              <a:rPr b="0" i="0" lang="es-CL" sz="2400" u="none" cap="none" strike="noStrike">
                <a:solidFill>
                  <a:srgbClr val="9B7103"/>
                </a:solidFill>
                <a:latin typeface="Arial"/>
                <a:ea typeface="Arial"/>
                <a:cs typeface="Arial"/>
                <a:sym typeface="Arial"/>
              </a:rPr>
              <a:t> y con un resultado único señala que </a:t>
            </a:r>
            <a:r>
              <a:rPr b="1" i="0" lang="es-CL" sz="2400" u="none" cap="none" strike="noStrike">
                <a:solidFill>
                  <a:srgbClr val="9B7103"/>
                </a:solidFill>
                <a:latin typeface="Arial"/>
                <a:ea typeface="Arial"/>
                <a:cs typeface="Arial"/>
                <a:sym typeface="Arial"/>
              </a:rPr>
              <a:t>no existe previamente.</a:t>
            </a:r>
            <a:endParaRPr b="0" i="0" sz="2400" u="none" cap="none" strike="noStrike">
              <a:solidFill>
                <a:srgbClr val="9B7103"/>
              </a:solidFill>
              <a:latin typeface="Arial"/>
              <a:ea typeface="Arial"/>
              <a:cs typeface="Arial"/>
              <a:sym typeface="Arial"/>
            </a:endParaRPr>
          </a:p>
        </p:txBody>
      </p:sp>
      <p:pic>
        <p:nvPicPr>
          <p:cNvPr id="292" name="Google Shape;292;p13"/>
          <p:cNvPicPr preferRelativeResize="0"/>
          <p:nvPr/>
        </p:nvPicPr>
        <p:blipFill rotWithShape="1">
          <a:blip r:embed="rId3">
            <a:alphaModFix/>
          </a:blip>
          <a:srcRect b="0" l="0" r="0" t="0"/>
          <a:stretch/>
        </p:blipFill>
        <p:spPr>
          <a:xfrm>
            <a:off x="6620972" y="3491717"/>
            <a:ext cx="2076563" cy="1782146"/>
          </a:xfrm>
          <a:prstGeom prst="rect">
            <a:avLst/>
          </a:prstGeom>
          <a:noFill/>
          <a:ln>
            <a:noFill/>
          </a:ln>
        </p:spPr>
      </p:pic>
      <p:pic>
        <p:nvPicPr>
          <p:cNvPr id="293" name="Google Shape;293;p13"/>
          <p:cNvPicPr preferRelativeResize="0"/>
          <p:nvPr/>
        </p:nvPicPr>
        <p:blipFill rotWithShape="1">
          <a:blip r:embed="rId4">
            <a:alphaModFix/>
          </a:blip>
          <a:srcRect b="0" l="0" r="0" t="0"/>
          <a:stretch/>
        </p:blipFill>
        <p:spPr>
          <a:xfrm>
            <a:off x="4342666" y="5050541"/>
            <a:ext cx="2037397" cy="1509337"/>
          </a:xfrm>
          <a:prstGeom prst="rect">
            <a:avLst/>
          </a:prstGeom>
          <a:noFill/>
          <a:ln>
            <a:noFill/>
          </a:ln>
        </p:spPr>
      </p:pic>
      <p:pic>
        <p:nvPicPr>
          <p:cNvPr id="294" name="Google Shape;294;p13"/>
          <p:cNvPicPr preferRelativeResize="0"/>
          <p:nvPr/>
        </p:nvPicPr>
        <p:blipFill rotWithShape="1">
          <a:blip r:embed="rId5">
            <a:alphaModFix/>
          </a:blip>
          <a:srcRect b="0" l="0" r="0" t="0"/>
          <a:stretch/>
        </p:blipFill>
        <p:spPr>
          <a:xfrm>
            <a:off x="492475" y="4382790"/>
            <a:ext cx="2130350" cy="1449015"/>
          </a:xfrm>
          <a:prstGeom prst="rect">
            <a:avLst/>
          </a:prstGeom>
          <a:noFill/>
          <a:ln>
            <a:noFill/>
          </a:ln>
        </p:spPr>
      </p:pic>
      <p:pic>
        <p:nvPicPr>
          <p:cNvPr id="295" name="Google Shape;295;p13"/>
          <p:cNvPicPr preferRelativeResize="0"/>
          <p:nvPr/>
        </p:nvPicPr>
        <p:blipFill rotWithShape="1">
          <a:blip r:embed="rId6">
            <a:alphaModFix/>
          </a:blip>
          <a:srcRect b="0" l="0" r="0" t="0"/>
          <a:stretch/>
        </p:blipFill>
        <p:spPr>
          <a:xfrm>
            <a:off x="3183807" y="3491717"/>
            <a:ext cx="1872287" cy="1220348"/>
          </a:xfrm>
          <a:prstGeom prst="rect">
            <a:avLst/>
          </a:prstGeom>
          <a:noFill/>
          <a:ln>
            <a:noFill/>
          </a:ln>
        </p:spPr>
      </p:pic>
      <p:sp>
        <p:nvSpPr>
          <p:cNvPr id="296" name="Google Shape;296;p13"/>
          <p:cNvSpPr/>
          <p:nvPr/>
        </p:nvSpPr>
        <p:spPr>
          <a:xfrm>
            <a:off x="2353313" y="355311"/>
            <a:ext cx="35332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CL" sz="2400" u="none" cap="none" strike="noStrike">
                <a:solidFill>
                  <a:schemeClr val="lt1"/>
                </a:solidFill>
                <a:latin typeface="Candara"/>
                <a:ea typeface="Candara"/>
                <a:cs typeface="Candara"/>
                <a:sym typeface="Candara"/>
              </a:rPr>
              <a:t>Proyecto Informático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4"/>
          <p:cNvSpPr/>
          <p:nvPr/>
        </p:nvSpPr>
        <p:spPr>
          <a:xfrm>
            <a:off x="601059" y="3582307"/>
            <a:ext cx="8327787"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9B7103"/>
                </a:solidFill>
                <a:latin typeface="Calibri"/>
                <a:ea typeface="Calibri"/>
                <a:cs typeface="Calibri"/>
                <a:sym typeface="Calibri"/>
              </a:rPr>
              <a:t>Cualquier tipo de proyecto comienza con su </a:t>
            </a:r>
            <a:r>
              <a:rPr b="1" lang="es-CL" sz="2400">
                <a:solidFill>
                  <a:srgbClr val="9B7103"/>
                </a:solidFill>
                <a:latin typeface="Calibri"/>
                <a:ea typeface="Calibri"/>
                <a:cs typeface="Calibri"/>
                <a:sym typeface="Calibri"/>
              </a:rPr>
              <a:t>definición</a:t>
            </a:r>
            <a:r>
              <a:rPr lang="es-CL" sz="2400">
                <a:solidFill>
                  <a:srgbClr val="9B7103"/>
                </a:solidFill>
                <a:latin typeface="Calibri"/>
                <a:ea typeface="Calibri"/>
                <a:cs typeface="Calibri"/>
                <a:sym typeface="Calibri"/>
              </a:rPr>
              <a:t>, luego se realiza la </a:t>
            </a:r>
            <a:r>
              <a:rPr b="1" lang="es-CL" sz="2400">
                <a:solidFill>
                  <a:srgbClr val="9B7103"/>
                </a:solidFill>
                <a:latin typeface="Calibri"/>
                <a:ea typeface="Calibri"/>
                <a:cs typeface="Calibri"/>
                <a:sym typeface="Calibri"/>
              </a:rPr>
              <a:t>planificación</a:t>
            </a:r>
            <a:r>
              <a:rPr lang="es-CL" sz="2400">
                <a:solidFill>
                  <a:srgbClr val="9B7103"/>
                </a:solidFill>
                <a:latin typeface="Calibri"/>
                <a:ea typeface="Calibri"/>
                <a:cs typeface="Calibri"/>
                <a:sym typeface="Calibri"/>
              </a:rPr>
              <a:t> de todos los aspectos necesarios para llevar a cabo el producto o servicio, se </a:t>
            </a:r>
            <a:r>
              <a:rPr b="1" lang="es-CL" sz="2400">
                <a:solidFill>
                  <a:srgbClr val="9B7103"/>
                </a:solidFill>
                <a:latin typeface="Calibri"/>
                <a:ea typeface="Calibri"/>
                <a:cs typeface="Calibri"/>
                <a:sym typeface="Calibri"/>
              </a:rPr>
              <a:t>ejecutan</a:t>
            </a:r>
            <a:r>
              <a:rPr lang="es-CL" sz="2400">
                <a:solidFill>
                  <a:srgbClr val="9B7103"/>
                </a:solidFill>
                <a:latin typeface="Calibri"/>
                <a:ea typeface="Calibri"/>
                <a:cs typeface="Calibri"/>
                <a:sym typeface="Calibri"/>
              </a:rPr>
              <a:t> las tareas necesarias para su creación, se realizan los </a:t>
            </a:r>
            <a:r>
              <a:rPr b="1" lang="es-CL" sz="2400">
                <a:solidFill>
                  <a:srgbClr val="9B7103"/>
                </a:solidFill>
                <a:latin typeface="Calibri"/>
                <a:ea typeface="Calibri"/>
                <a:cs typeface="Calibri"/>
                <a:sym typeface="Calibri"/>
              </a:rPr>
              <a:t>controles</a:t>
            </a:r>
            <a:r>
              <a:rPr lang="es-CL" sz="2400">
                <a:solidFill>
                  <a:srgbClr val="9B7103"/>
                </a:solidFill>
                <a:latin typeface="Calibri"/>
                <a:ea typeface="Calibri"/>
                <a:cs typeface="Calibri"/>
                <a:sym typeface="Calibri"/>
              </a:rPr>
              <a:t> respectivos para medir los avances, se implementa siendo entregado el producto o servicio y finalmente se </a:t>
            </a:r>
            <a:r>
              <a:rPr b="1" lang="es-CL" sz="2400">
                <a:solidFill>
                  <a:srgbClr val="9B7103"/>
                </a:solidFill>
                <a:latin typeface="Calibri"/>
                <a:ea typeface="Calibri"/>
                <a:cs typeface="Calibri"/>
                <a:sym typeface="Calibri"/>
              </a:rPr>
              <a:t>concluye</a:t>
            </a:r>
            <a:r>
              <a:rPr lang="es-CL" sz="2400">
                <a:solidFill>
                  <a:srgbClr val="9B7103"/>
                </a:solidFill>
                <a:latin typeface="Calibri"/>
                <a:ea typeface="Calibri"/>
                <a:cs typeface="Calibri"/>
                <a:sym typeface="Calibri"/>
              </a:rPr>
              <a:t> o cierra el proyecto, esta secuencia de vida del proyecto se denomina ciclo de vida del proyecto.</a:t>
            </a:r>
            <a:r>
              <a:rPr lang="es-CL" sz="2400">
                <a:solidFill>
                  <a:srgbClr val="9B7103"/>
                </a:solidFill>
                <a:latin typeface="Arial"/>
                <a:ea typeface="Arial"/>
                <a:cs typeface="Arial"/>
                <a:sym typeface="Arial"/>
              </a:rPr>
              <a:t> </a:t>
            </a:r>
            <a:endParaRPr/>
          </a:p>
        </p:txBody>
      </p:sp>
      <p:pic>
        <p:nvPicPr>
          <p:cNvPr id="302" name="Google Shape;302;p14"/>
          <p:cNvPicPr preferRelativeResize="0"/>
          <p:nvPr/>
        </p:nvPicPr>
        <p:blipFill rotWithShape="1">
          <a:blip r:embed="rId3">
            <a:alphaModFix/>
          </a:blip>
          <a:srcRect b="0" l="0" r="0" t="0"/>
          <a:stretch/>
        </p:blipFill>
        <p:spPr>
          <a:xfrm>
            <a:off x="2908585" y="1152547"/>
            <a:ext cx="3712733" cy="2204829"/>
          </a:xfrm>
          <a:prstGeom prst="rect">
            <a:avLst/>
          </a:prstGeom>
          <a:noFill/>
          <a:ln>
            <a:noFill/>
          </a:ln>
        </p:spPr>
      </p:pic>
      <p:sp>
        <p:nvSpPr>
          <p:cNvPr id="303" name="Google Shape;303;p14"/>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5"/>
          <p:cNvSpPr/>
          <p:nvPr/>
        </p:nvSpPr>
        <p:spPr>
          <a:xfrm>
            <a:off x="547318" y="1301262"/>
            <a:ext cx="8150217"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9B7103"/>
                </a:solidFill>
                <a:latin typeface="Calibri"/>
                <a:ea typeface="Calibri"/>
                <a:cs typeface="Calibri"/>
                <a:sym typeface="Calibri"/>
              </a:rPr>
              <a:t>Como se señaló anteriormente un proyecto presenta </a:t>
            </a:r>
            <a:r>
              <a:rPr b="1" lang="es-CL" sz="2400">
                <a:solidFill>
                  <a:srgbClr val="9B7103"/>
                </a:solidFill>
                <a:latin typeface="Calibri"/>
                <a:ea typeface="Calibri"/>
                <a:cs typeface="Calibri"/>
                <a:sym typeface="Calibri"/>
              </a:rPr>
              <a:t>un ciclo de vida</a:t>
            </a:r>
            <a:r>
              <a:rPr lang="es-CL" sz="2400">
                <a:solidFill>
                  <a:srgbClr val="9B7103"/>
                </a:solidFill>
                <a:latin typeface="Calibri"/>
                <a:ea typeface="Calibri"/>
                <a:cs typeface="Calibri"/>
                <a:sym typeface="Calibri"/>
              </a:rPr>
              <a:t>, en este proceso de vida se considera realizar diversas tareas organizadas por </a:t>
            </a:r>
            <a:r>
              <a:rPr b="1" lang="es-CL" sz="2400">
                <a:solidFill>
                  <a:srgbClr val="9B7103"/>
                </a:solidFill>
                <a:latin typeface="Calibri"/>
                <a:ea typeface="Calibri"/>
                <a:cs typeface="Calibri"/>
                <a:sym typeface="Calibri"/>
              </a:rPr>
              <a:t>fases</a:t>
            </a:r>
            <a:r>
              <a:rPr lang="es-CL" sz="2400">
                <a:solidFill>
                  <a:srgbClr val="9B7103"/>
                </a:solidFill>
                <a:latin typeface="Calibri"/>
                <a:ea typeface="Calibri"/>
                <a:cs typeface="Calibri"/>
                <a:sym typeface="Calibri"/>
              </a:rPr>
              <a:t>, estas fases son: </a:t>
            </a:r>
            <a:r>
              <a:rPr b="1" lang="es-CL" sz="2400">
                <a:solidFill>
                  <a:srgbClr val="9B7103"/>
                </a:solidFill>
                <a:latin typeface="Calibri"/>
                <a:ea typeface="Calibri"/>
                <a:cs typeface="Calibri"/>
                <a:sym typeface="Calibri"/>
              </a:rPr>
              <a:t>Inicio, Planeación, Ejecución, Control y Cierre.</a:t>
            </a:r>
            <a:endParaRPr sz="2400">
              <a:solidFill>
                <a:srgbClr val="9B7103"/>
              </a:solidFill>
              <a:latin typeface="Arial"/>
              <a:ea typeface="Arial"/>
              <a:cs typeface="Arial"/>
              <a:sym typeface="Arial"/>
            </a:endParaRPr>
          </a:p>
        </p:txBody>
      </p:sp>
      <p:pic>
        <p:nvPicPr>
          <p:cNvPr id="309" name="Google Shape;309;p15"/>
          <p:cNvPicPr preferRelativeResize="0"/>
          <p:nvPr/>
        </p:nvPicPr>
        <p:blipFill rotWithShape="1">
          <a:blip r:embed="rId3">
            <a:alphaModFix/>
          </a:blip>
          <a:srcRect b="0" l="0" r="0" t="0"/>
          <a:stretch/>
        </p:blipFill>
        <p:spPr>
          <a:xfrm>
            <a:off x="1532965" y="3244568"/>
            <a:ext cx="5942595" cy="2734816"/>
          </a:xfrm>
          <a:prstGeom prst="rect">
            <a:avLst/>
          </a:prstGeom>
          <a:noFill/>
          <a:ln>
            <a:noFill/>
          </a:ln>
        </p:spPr>
      </p:pic>
      <p:sp>
        <p:nvSpPr>
          <p:cNvPr id="310" name="Google Shape;310;p15"/>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6"/>
          <p:cNvSpPr/>
          <p:nvPr/>
        </p:nvSpPr>
        <p:spPr>
          <a:xfrm>
            <a:off x="564776" y="3733573"/>
            <a:ext cx="8132759"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200">
                <a:solidFill>
                  <a:srgbClr val="9B7103"/>
                </a:solidFill>
                <a:latin typeface="Calibri"/>
                <a:ea typeface="Calibri"/>
                <a:cs typeface="Calibri"/>
                <a:sym typeface="Calibri"/>
              </a:rPr>
              <a:t>La fase de inicio corresponde a la definición del proyecto con una visión de alto nivel, se establecen los</a:t>
            </a:r>
            <a:r>
              <a:rPr b="1" lang="es-CL" sz="2200">
                <a:solidFill>
                  <a:srgbClr val="9B7103"/>
                </a:solidFill>
                <a:latin typeface="Calibri"/>
                <a:ea typeface="Calibri"/>
                <a:cs typeface="Calibri"/>
                <a:sym typeface="Calibri"/>
              </a:rPr>
              <a:t> objetivos, los interesados del proyecto y los limites generales para determinar el alcance</a:t>
            </a:r>
            <a:r>
              <a:rPr lang="es-CL" sz="2200">
                <a:solidFill>
                  <a:srgbClr val="9B7103"/>
                </a:solidFill>
                <a:latin typeface="Calibri"/>
                <a:ea typeface="Calibri"/>
                <a:cs typeface="Calibri"/>
                <a:sym typeface="Calibri"/>
              </a:rPr>
              <a:t>, esta instancia es muy importante ya que en este análisis preliminar se determina si es sigue adelante con el proyecto o se concluye por ser inviable, no contar con presupuesto suficiente, no proporcionar valor u otro factor relevante. </a:t>
            </a:r>
            <a:endParaRPr sz="2200">
              <a:solidFill>
                <a:srgbClr val="9B7103"/>
              </a:solidFill>
              <a:latin typeface="Arial"/>
              <a:ea typeface="Arial"/>
              <a:cs typeface="Arial"/>
              <a:sym typeface="Arial"/>
            </a:endParaRPr>
          </a:p>
        </p:txBody>
      </p:sp>
      <p:pic>
        <p:nvPicPr>
          <p:cNvPr id="316" name="Google Shape;316;p16"/>
          <p:cNvPicPr preferRelativeResize="0"/>
          <p:nvPr/>
        </p:nvPicPr>
        <p:blipFill rotWithShape="1">
          <a:blip r:embed="rId3">
            <a:alphaModFix/>
          </a:blip>
          <a:srcRect b="0" l="0" r="0" t="0"/>
          <a:stretch/>
        </p:blipFill>
        <p:spPr>
          <a:xfrm>
            <a:off x="2130001" y="1149608"/>
            <a:ext cx="5002307" cy="2583965"/>
          </a:xfrm>
          <a:prstGeom prst="rect">
            <a:avLst/>
          </a:prstGeom>
          <a:noFill/>
          <a:ln>
            <a:noFill/>
          </a:ln>
        </p:spPr>
      </p:pic>
      <p:sp>
        <p:nvSpPr>
          <p:cNvPr id="317" name="Google Shape;317;p16"/>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7"/>
          <p:cNvSpPr/>
          <p:nvPr/>
        </p:nvSpPr>
        <p:spPr>
          <a:xfrm>
            <a:off x="484094" y="1160093"/>
            <a:ext cx="8213441"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200">
                <a:solidFill>
                  <a:srgbClr val="9B7103"/>
                </a:solidFill>
                <a:latin typeface="Calibri"/>
                <a:ea typeface="Calibri"/>
                <a:cs typeface="Calibri"/>
                <a:sym typeface="Calibri"/>
              </a:rPr>
              <a:t>La </a:t>
            </a:r>
            <a:r>
              <a:rPr b="1" lang="es-CL" sz="2200">
                <a:solidFill>
                  <a:srgbClr val="9B7103"/>
                </a:solidFill>
                <a:latin typeface="Calibri"/>
                <a:ea typeface="Calibri"/>
                <a:cs typeface="Calibri"/>
                <a:sym typeface="Calibri"/>
              </a:rPr>
              <a:t>planificación del proyecto </a:t>
            </a:r>
            <a:r>
              <a:rPr lang="es-CL" sz="2200">
                <a:solidFill>
                  <a:srgbClr val="9B7103"/>
                </a:solidFill>
                <a:latin typeface="Calibri"/>
                <a:ea typeface="Calibri"/>
                <a:cs typeface="Calibri"/>
                <a:sym typeface="Calibri"/>
              </a:rPr>
              <a:t>nos permitirá determinar los aspectos</a:t>
            </a:r>
            <a:r>
              <a:rPr b="1" lang="es-CL" sz="2200">
                <a:solidFill>
                  <a:srgbClr val="9B7103"/>
                </a:solidFill>
                <a:latin typeface="Calibri"/>
                <a:ea typeface="Calibri"/>
                <a:cs typeface="Calibri"/>
                <a:sym typeface="Calibri"/>
              </a:rPr>
              <a:t> </a:t>
            </a:r>
            <a:r>
              <a:rPr lang="es-CL" sz="2200">
                <a:solidFill>
                  <a:srgbClr val="9B7103"/>
                </a:solidFill>
                <a:latin typeface="Calibri"/>
                <a:ea typeface="Calibri"/>
                <a:cs typeface="Calibri"/>
                <a:sym typeface="Calibri"/>
              </a:rPr>
              <a:t>esenciales para la existencia del proyecto: definir el personal idóneo que participará en el proyecto, determinación de las tareas del proyecto alcance , determinar los recursos necesarios para el ciclo de vida del proyecto recursos , definición de los tiempos necesarios para las actividades requeridas tiempos, definición de los costos que implica el proyecto costos.</a:t>
            </a:r>
            <a:r>
              <a:rPr lang="es-CL" sz="2200">
                <a:solidFill>
                  <a:srgbClr val="9B7103"/>
                </a:solidFill>
                <a:latin typeface="Arial"/>
                <a:ea typeface="Arial"/>
                <a:cs typeface="Arial"/>
                <a:sym typeface="Arial"/>
              </a:rPr>
              <a:t> </a:t>
            </a:r>
            <a:endParaRPr/>
          </a:p>
        </p:txBody>
      </p:sp>
      <p:pic>
        <p:nvPicPr>
          <p:cNvPr id="323" name="Google Shape;323;p17"/>
          <p:cNvPicPr preferRelativeResize="0"/>
          <p:nvPr/>
        </p:nvPicPr>
        <p:blipFill rotWithShape="1">
          <a:blip r:embed="rId3">
            <a:alphaModFix/>
          </a:blip>
          <a:srcRect b="0" l="0" r="0" t="0"/>
          <a:stretch/>
        </p:blipFill>
        <p:spPr>
          <a:xfrm>
            <a:off x="1742402" y="3622306"/>
            <a:ext cx="5814846" cy="2375082"/>
          </a:xfrm>
          <a:prstGeom prst="rect">
            <a:avLst/>
          </a:prstGeom>
          <a:noFill/>
          <a:ln>
            <a:noFill/>
          </a:ln>
        </p:spPr>
      </p:pic>
      <p:sp>
        <p:nvSpPr>
          <p:cNvPr id="324" name="Google Shape;324;p17"/>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8"/>
          <p:cNvSpPr/>
          <p:nvPr/>
        </p:nvSpPr>
        <p:spPr>
          <a:xfrm>
            <a:off x="618565" y="4153398"/>
            <a:ext cx="8078970" cy="178510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200">
                <a:solidFill>
                  <a:srgbClr val="9B7103"/>
                </a:solidFill>
                <a:latin typeface="Calibri"/>
                <a:ea typeface="Calibri"/>
                <a:cs typeface="Calibri"/>
                <a:sym typeface="Calibri"/>
              </a:rPr>
              <a:t>La </a:t>
            </a:r>
            <a:r>
              <a:rPr b="1" lang="es-CL" sz="2200">
                <a:solidFill>
                  <a:srgbClr val="9B7103"/>
                </a:solidFill>
                <a:latin typeface="Calibri"/>
                <a:ea typeface="Calibri"/>
                <a:cs typeface="Calibri"/>
                <a:sym typeface="Calibri"/>
              </a:rPr>
              <a:t>fase de ejecución </a:t>
            </a:r>
            <a:r>
              <a:rPr lang="es-CL" sz="2200">
                <a:solidFill>
                  <a:srgbClr val="9B7103"/>
                </a:solidFill>
                <a:latin typeface="Calibri"/>
                <a:ea typeface="Calibri"/>
                <a:cs typeface="Calibri"/>
                <a:sym typeface="Calibri"/>
              </a:rPr>
              <a:t>implica realizar las actividades para crear el producto o servicio, dependiendo del tipo de proyecto informático que corresponda, es decir, </a:t>
            </a:r>
            <a:r>
              <a:rPr b="1" lang="es-CL" sz="2200">
                <a:solidFill>
                  <a:srgbClr val="9B7103"/>
                </a:solidFill>
                <a:latin typeface="Calibri"/>
                <a:ea typeface="Calibri"/>
                <a:cs typeface="Calibri"/>
                <a:sym typeface="Calibri"/>
              </a:rPr>
              <a:t>se adquiere un software, se construye el software</a:t>
            </a:r>
            <a:r>
              <a:rPr lang="es-CL" sz="2200">
                <a:solidFill>
                  <a:srgbClr val="9B7103"/>
                </a:solidFill>
                <a:latin typeface="Calibri"/>
                <a:ea typeface="Calibri"/>
                <a:cs typeface="Calibri"/>
                <a:sym typeface="Calibri"/>
              </a:rPr>
              <a:t>, se evaluan productos para </a:t>
            </a:r>
            <a:r>
              <a:rPr b="1" lang="es-CL" sz="2200">
                <a:solidFill>
                  <a:srgbClr val="9B7103"/>
                </a:solidFill>
                <a:latin typeface="Calibri"/>
                <a:ea typeface="Calibri"/>
                <a:cs typeface="Calibri"/>
                <a:sym typeface="Calibri"/>
              </a:rPr>
              <a:t>integrarlos a otros softwares</a:t>
            </a:r>
            <a:r>
              <a:rPr lang="es-CL" sz="2200">
                <a:solidFill>
                  <a:srgbClr val="9B7103"/>
                </a:solidFill>
                <a:latin typeface="Calibri"/>
                <a:ea typeface="Calibri"/>
                <a:cs typeface="Calibri"/>
                <a:sym typeface="Calibri"/>
              </a:rPr>
              <a:t> existentes o se adquiere algún </a:t>
            </a:r>
            <a:r>
              <a:rPr b="1" lang="es-CL" sz="2200">
                <a:solidFill>
                  <a:srgbClr val="9B7103"/>
                </a:solidFill>
                <a:latin typeface="Calibri"/>
                <a:ea typeface="Calibri"/>
                <a:cs typeface="Calibri"/>
                <a:sym typeface="Calibri"/>
              </a:rPr>
              <a:t>conocimiento o tecnología</a:t>
            </a:r>
            <a:r>
              <a:rPr lang="es-CL" sz="2200">
                <a:solidFill>
                  <a:srgbClr val="9B7103"/>
                </a:solidFill>
                <a:latin typeface="Arial"/>
                <a:ea typeface="Arial"/>
                <a:cs typeface="Arial"/>
                <a:sym typeface="Arial"/>
              </a:rPr>
              <a:t> </a:t>
            </a:r>
            <a:endParaRPr/>
          </a:p>
        </p:txBody>
      </p:sp>
      <p:pic>
        <p:nvPicPr>
          <p:cNvPr id="330" name="Google Shape;330;p18"/>
          <p:cNvPicPr preferRelativeResize="0"/>
          <p:nvPr/>
        </p:nvPicPr>
        <p:blipFill rotWithShape="1">
          <a:blip r:embed="rId3">
            <a:alphaModFix/>
          </a:blip>
          <a:srcRect b="0" l="0" r="0" t="0"/>
          <a:stretch/>
        </p:blipFill>
        <p:spPr>
          <a:xfrm>
            <a:off x="1766932" y="1370613"/>
            <a:ext cx="5782235" cy="2581835"/>
          </a:xfrm>
          <a:prstGeom prst="rect">
            <a:avLst/>
          </a:prstGeom>
          <a:noFill/>
          <a:ln>
            <a:noFill/>
          </a:ln>
        </p:spPr>
      </p:pic>
      <p:sp>
        <p:nvSpPr>
          <p:cNvPr id="331" name="Google Shape;331;p18"/>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9"/>
          <p:cNvSpPr/>
          <p:nvPr/>
        </p:nvSpPr>
        <p:spPr>
          <a:xfrm>
            <a:off x="537882" y="3869430"/>
            <a:ext cx="8159653" cy="25545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000">
                <a:solidFill>
                  <a:srgbClr val="9B7103"/>
                </a:solidFill>
                <a:latin typeface="Calibri"/>
                <a:ea typeface="Calibri"/>
                <a:cs typeface="Calibri"/>
                <a:sym typeface="Calibri"/>
              </a:rPr>
              <a:t>La </a:t>
            </a:r>
            <a:r>
              <a:rPr b="1" lang="es-CL" sz="2000">
                <a:solidFill>
                  <a:srgbClr val="9B7103"/>
                </a:solidFill>
                <a:latin typeface="Calibri"/>
                <a:ea typeface="Calibri"/>
                <a:cs typeface="Calibri"/>
                <a:sym typeface="Calibri"/>
              </a:rPr>
              <a:t>fase de control</a:t>
            </a:r>
            <a:r>
              <a:rPr lang="es-CL" sz="2000">
                <a:solidFill>
                  <a:srgbClr val="9B7103"/>
                </a:solidFill>
                <a:latin typeface="Calibri"/>
                <a:ea typeface="Calibri"/>
                <a:cs typeface="Calibri"/>
                <a:sym typeface="Calibri"/>
              </a:rPr>
              <a:t>, implica efectuar los controles necesarios para verificar si se está logrando el producto correcto y si se cumplen los objetivos del proyecto, la finalidad es descubrir si existen desviaciones y efectuar las correcciones respectivas, por ejemplo, podría existir una situación imprevista que implique mayor tiempo de desarrollo o mayor número de revisiones por lo que sería necesario ajustar los plazos o aumentar recursos, estas situaciones pueden ocurrir ya que una planificación es una estimación inicial, en estos casos será necesario ajustar la planificación.</a:t>
            </a:r>
            <a:endParaRPr sz="2000">
              <a:solidFill>
                <a:srgbClr val="9B7103"/>
              </a:solidFill>
              <a:latin typeface="Arial"/>
              <a:ea typeface="Arial"/>
              <a:cs typeface="Arial"/>
              <a:sym typeface="Arial"/>
            </a:endParaRPr>
          </a:p>
        </p:txBody>
      </p:sp>
      <p:pic>
        <p:nvPicPr>
          <p:cNvPr id="337" name="Google Shape;337;p19"/>
          <p:cNvPicPr preferRelativeResize="0"/>
          <p:nvPr/>
        </p:nvPicPr>
        <p:blipFill rotWithShape="1">
          <a:blip r:embed="rId3">
            <a:alphaModFix/>
          </a:blip>
          <a:srcRect b="0" l="0" r="0" t="0"/>
          <a:stretch/>
        </p:blipFill>
        <p:spPr>
          <a:xfrm>
            <a:off x="1532966" y="1257518"/>
            <a:ext cx="5701552" cy="2611912"/>
          </a:xfrm>
          <a:prstGeom prst="rect">
            <a:avLst/>
          </a:prstGeom>
          <a:noFill/>
          <a:ln>
            <a:noFill/>
          </a:ln>
        </p:spPr>
      </p:pic>
      <p:sp>
        <p:nvSpPr>
          <p:cNvPr id="338" name="Google Shape;338;p19"/>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1" name="Shape 211"/>
        <p:cNvGrpSpPr/>
        <p:nvPr/>
      </p:nvGrpSpPr>
      <p:grpSpPr>
        <a:xfrm>
          <a:off x="0" y="0"/>
          <a:ext cx="0" cy="0"/>
          <a:chOff x="0" y="0"/>
          <a:chExt cx="0" cy="0"/>
        </a:xfrm>
      </p:grpSpPr>
      <p:pic>
        <p:nvPicPr>
          <p:cNvPr descr="Imagen que contiene libro, estante, cuarto, biblioteca&#10;&#10;Descripción generada automáticamente" id="212" name="Google Shape;212;p2"/>
          <p:cNvPicPr preferRelativeResize="0"/>
          <p:nvPr/>
        </p:nvPicPr>
        <p:blipFill rotWithShape="1">
          <a:blip r:embed="rId3">
            <a:alphaModFix amt="29000"/>
          </a:blip>
          <a:srcRect b="0" l="5510" r="5510" t="0"/>
          <a:stretch/>
        </p:blipFill>
        <p:spPr>
          <a:xfrm>
            <a:off x="0" y="0"/>
            <a:ext cx="9144001" cy="6858000"/>
          </a:xfrm>
          <a:prstGeom prst="rect">
            <a:avLst/>
          </a:prstGeom>
          <a:noFill/>
          <a:ln>
            <a:noFill/>
          </a:ln>
        </p:spPr>
      </p:pic>
      <p:sp>
        <p:nvSpPr>
          <p:cNvPr id="213" name="Google Shape;213;p2"/>
          <p:cNvSpPr txBox="1"/>
          <p:nvPr/>
        </p:nvSpPr>
        <p:spPr>
          <a:xfrm>
            <a:off x="602900" y="2327775"/>
            <a:ext cx="7943100" cy="1401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E8A904"/>
              </a:buClr>
              <a:buSzPts val="8500"/>
              <a:buFont typeface="Franklin Gothic"/>
              <a:buNone/>
            </a:pPr>
            <a:r>
              <a:rPr b="1" i="0" lang="es-CL" sz="8500" u="none" cap="none" strike="noStrike">
                <a:solidFill>
                  <a:srgbClr val="E8A904"/>
                </a:solidFill>
                <a:latin typeface="Franklin Gothic"/>
                <a:ea typeface="Franklin Gothic"/>
                <a:cs typeface="Franklin Gothic"/>
                <a:sym typeface="Franklin Gothic"/>
              </a:rPr>
              <a:t>PRY3111</a:t>
            </a:r>
            <a:endParaRPr b="0" i="0" sz="8500" u="none" cap="none" strike="noStrike">
              <a:solidFill>
                <a:srgbClr val="E8A904"/>
              </a:solidFill>
              <a:latin typeface="Franklin Gothic"/>
              <a:ea typeface="Franklin Gothic"/>
              <a:cs typeface="Franklin Gothic"/>
              <a:sym typeface="Franklin Gothic"/>
            </a:endParaRPr>
          </a:p>
        </p:txBody>
      </p:sp>
      <p:sp>
        <p:nvSpPr>
          <p:cNvPr id="214" name="Google Shape;214;p2"/>
          <p:cNvSpPr txBox="1"/>
          <p:nvPr/>
        </p:nvSpPr>
        <p:spPr>
          <a:xfrm>
            <a:off x="602900" y="3862775"/>
            <a:ext cx="7938200" cy="6330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3600"/>
              <a:buFont typeface="Franklin Gothic"/>
              <a:buNone/>
            </a:pPr>
            <a:r>
              <a:rPr b="0" i="0" lang="es-CL" sz="3600" u="none" cap="none" strike="noStrike">
                <a:solidFill>
                  <a:schemeClr val="lt1"/>
                </a:solidFill>
                <a:latin typeface="Franklin Gothic"/>
                <a:ea typeface="Franklin Gothic"/>
                <a:cs typeface="Franklin Gothic"/>
                <a:sym typeface="Franklin Gothic"/>
              </a:rPr>
              <a:t>Nombre del profesor de la seccion</a:t>
            </a:r>
            <a:endParaRPr b="0" i="0" sz="3600" u="none" cap="none" strike="noStrike">
              <a:solidFill>
                <a:schemeClr val="lt1"/>
              </a:solidFill>
              <a:latin typeface="Franklin Gothic"/>
              <a:ea typeface="Franklin Gothic"/>
              <a:cs typeface="Franklin Gothic"/>
              <a:sym typeface="Franklin Gothic"/>
            </a:endParaRPr>
          </a:p>
        </p:txBody>
      </p:sp>
      <p:sp>
        <p:nvSpPr>
          <p:cNvPr id="215" name="Google Shape;215;p2"/>
          <p:cNvSpPr txBox="1"/>
          <p:nvPr/>
        </p:nvSpPr>
        <p:spPr>
          <a:xfrm>
            <a:off x="602899" y="4420425"/>
            <a:ext cx="7938199" cy="6330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lt1"/>
              </a:buClr>
              <a:buSzPts val="3000"/>
              <a:buFont typeface="Franklin Gothic"/>
              <a:buNone/>
            </a:pPr>
            <a:r>
              <a:rPr b="0" i="0" lang="es-CL" sz="3000" u="none" cap="none" strike="noStrike">
                <a:solidFill>
                  <a:schemeClr val="lt1"/>
                </a:solidFill>
                <a:latin typeface="Franklin Gothic"/>
                <a:ea typeface="Franklin Gothic"/>
                <a:cs typeface="Franklin Gothic"/>
                <a:sym typeface="Franklin Gothic"/>
              </a:rPr>
              <a:t>correo@professor.duoc.cl</a:t>
            </a:r>
            <a:endParaRPr b="0" i="0" sz="3000" u="none" cap="none" strike="noStrike">
              <a:solidFill>
                <a:schemeClr val="lt1"/>
              </a:solidFill>
              <a:latin typeface="Franklin Gothic"/>
              <a:ea typeface="Franklin Gothic"/>
              <a:cs typeface="Franklin Gothic"/>
              <a:sym typeface="Franklin Gothic"/>
            </a:endParaRPr>
          </a:p>
        </p:txBody>
      </p:sp>
      <p:sp>
        <p:nvSpPr>
          <p:cNvPr id="216" name="Google Shape;216;p2"/>
          <p:cNvSpPr txBox="1"/>
          <p:nvPr>
            <p:ph idx="4294967295" type="sldNum"/>
          </p:nvPr>
        </p:nvSpPr>
        <p:spPr>
          <a:xfrm>
            <a:off x="7086600" y="6356350"/>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1200"/>
              <a:buFont typeface="Calibri"/>
              <a:buNone/>
            </a:pPr>
            <a:fld id="{00000000-1234-1234-1234-123412341234}" type="slidenum">
              <a:rPr lang="es-CL">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p:nvPr/>
        </p:nvSpPr>
        <p:spPr>
          <a:xfrm>
            <a:off x="537882" y="1160026"/>
            <a:ext cx="8159653" cy="178510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200">
                <a:solidFill>
                  <a:srgbClr val="9B7103"/>
                </a:solidFill>
                <a:latin typeface="Arial"/>
                <a:ea typeface="Arial"/>
                <a:cs typeface="Arial"/>
                <a:sym typeface="Arial"/>
              </a:rPr>
              <a:t>Ya construido el producto o servicio se debe efectuar el </a:t>
            </a:r>
            <a:r>
              <a:rPr b="1" lang="es-CL" sz="2200">
                <a:solidFill>
                  <a:srgbClr val="9B7103"/>
                </a:solidFill>
                <a:latin typeface="Arial"/>
                <a:ea typeface="Arial"/>
                <a:cs typeface="Arial"/>
                <a:sym typeface="Arial"/>
              </a:rPr>
              <a:t>cierre del proyecto</a:t>
            </a:r>
            <a:r>
              <a:rPr lang="es-CL" sz="2200">
                <a:solidFill>
                  <a:srgbClr val="9B7103"/>
                </a:solidFill>
                <a:latin typeface="Arial"/>
                <a:ea typeface="Arial"/>
                <a:cs typeface="Arial"/>
                <a:sym typeface="Arial"/>
              </a:rPr>
              <a:t>, en esta fase se procede a efectuar las validaciones del producto o servicio y revisión de criterios de aceptación junto con la generación y firma de los documentos que formalizan el fin del proyecto. </a:t>
            </a:r>
            <a:endParaRPr/>
          </a:p>
        </p:txBody>
      </p:sp>
      <p:pic>
        <p:nvPicPr>
          <p:cNvPr id="344" name="Google Shape;344;p20"/>
          <p:cNvPicPr preferRelativeResize="0"/>
          <p:nvPr/>
        </p:nvPicPr>
        <p:blipFill rotWithShape="1">
          <a:blip r:embed="rId3">
            <a:alphaModFix/>
          </a:blip>
          <a:srcRect b="0" l="0" r="0" t="0"/>
          <a:stretch/>
        </p:blipFill>
        <p:spPr>
          <a:xfrm>
            <a:off x="1589436" y="3177540"/>
            <a:ext cx="6056543" cy="2739166"/>
          </a:xfrm>
          <a:prstGeom prst="rect">
            <a:avLst/>
          </a:prstGeom>
          <a:noFill/>
          <a:ln>
            <a:noFill/>
          </a:ln>
        </p:spPr>
      </p:pic>
      <p:sp>
        <p:nvSpPr>
          <p:cNvPr id="345" name="Google Shape;345;p20"/>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1"/>
          <p:cNvSpPr/>
          <p:nvPr/>
        </p:nvSpPr>
        <p:spPr>
          <a:xfrm>
            <a:off x="428634" y="1593004"/>
            <a:ext cx="3953434"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9B7103"/>
                </a:solidFill>
                <a:latin typeface="Calibri"/>
                <a:ea typeface="Calibri"/>
                <a:cs typeface="Calibri"/>
                <a:sym typeface="Calibri"/>
              </a:rPr>
              <a:t>Para llevar a cabo el proyecto, es decir, cumplir su ciclo de vida, </a:t>
            </a:r>
            <a:r>
              <a:rPr b="1" lang="es-CL" sz="2400">
                <a:solidFill>
                  <a:srgbClr val="9B7103"/>
                </a:solidFill>
                <a:latin typeface="Calibri"/>
                <a:ea typeface="Calibri"/>
                <a:cs typeface="Calibri"/>
                <a:sym typeface="Calibri"/>
              </a:rPr>
              <a:t>existen diversos roles</a:t>
            </a:r>
            <a:r>
              <a:rPr lang="es-CL" sz="2400">
                <a:solidFill>
                  <a:srgbClr val="9B7103"/>
                </a:solidFill>
                <a:latin typeface="Calibri"/>
                <a:ea typeface="Calibri"/>
                <a:cs typeface="Calibri"/>
                <a:sym typeface="Calibri"/>
              </a:rPr>
              <a:t> que cumplen las personas que realizan las actividades definidas en el proyecto, estos roles son: </a:t>
            </a:r>
            <a:endParaRPr/>
          </a:p>
          <a:p>
            <a:pPr indent="-342900" lvl="0" marL="342900" marR="0" rtl="0" algn="just">
              <a:spcBef>
                <a:spcPts val="0"/>
              </a:spcBef>
              <a:spcAft>
                <a:spcPts val="0"/>
              </a:spcAft>
              <a:buClr>
                <a:srgbClr val="9B7103"/>
              </a:buClr>
              <a:buSzPts val="2400"/>
              <a:buFont typeface="Arial"/>
              <a:buChar char="•"/>
            </a:pPr>
            <a:r>
              <a:rPr b="1" lang="es-CL" sz="2400">
                <a:solidFill>
                  <a:srgbClr val="9B7103"/>
                </a:solidFill>
                <a:latin typeface="Calibri"/>
                <a:ea typeface="Calibri"/>
                <a:cs typeface="Calibri"/>
                <a:sym typeface="Calibri"/>
              </a:rPr>
              <a:t>Sponsor</a:t>
            </a:r>
            <a:r>
              <a:rPr lang="es-CL" sz="2400">
                <a:solidFill>
                  <a:srgbClr val="9B7103"/>
                </a:solidFill>
                <a:latin typeface="Calibri"/>
                <a:ea typeface="Calibri"/>
                <a:cs typeface="Calibri"/>
                <a:sym typeface="Calibri"/>
              </a:rPr>
              <a:t> </a:t>
            </a:r>
            <a:endParaRPr/>
          </a:p>
          <a:p>
            <a:pPr indent="-342900" lvl="0" marL="342900" marR="0" rtl="0" algn="just">
              <a:spcBef>
                <a:spcPts val="0"/>
              </a:spcBef>
              <a:spcAft>
                <a:spcPts val="0"/>
              </a:spcAft>
              <a:buClr>
                <a:srgbClr val="9B7103"/>
              </a:buClr>
              <a:buSzPts val="2400"/>
              <a:buFont typeface="Arial"/>
              <a:buChar char="•"/>
            </a:pPr>
            <a:r>
              <a:rPr b="1" lang="es-CL" sz="2400">
                <a:solidFill>
                  <a:srgbClr val="9B7103"/>
                </a:solidFill>
                <a:latin typeface="Calibri"/>
                <a:ea typeface="Calibri"/>
                <a:cs typeface="Calibri"/>
                <a:sym typeface="Calibri"/>
              </a:rPr>
              <a:t>Jefe de proyecto</a:t>
            </a:r>
            <a:endParaRPr/>
          </a:p>
          <a:p>
            <a:pPr indent="-342900" lvl="0" marL="342900" marR="0" rtl="0" algn="just">
              <a:spcBef>
                <a:spcPts val="0"/>
              </a:spcBef>
              <a:spcAft>
                <a:spcPts val="0"/>
              </a:spcAft>
              <a:buClr>
                <a:srgbClr val="9B7103"/>
              </a:buClr>
              <a:buSzPts val="2400"/>
              <a:buFont typeface="Arial"/>
              <a:buChar char="•"/>
            </a:pPr>
            <a:r>
              <a:rPr b="1" lang="es-CL" sz="2400">
                <a:solidFill>
                  <a:srgbClr val="9B7103"/>
                </a:solidFill>
                <a:latin typeface="Calibri"/>
                <a:ea typeface="Calibri"/>
                <a:cs typeface="Calibri"/>
                <a:sym typeface="Calibri"/>
              </a:rPr>
              <a:t>Integrantes del equipo</a:t>
            </a:r>
            <a:endParaRPr/>
          </a:p>
          <a:p>
            <a:pPr indent="-342900" lvl="0" marL="342900" marR="0" rtl="0" algn="just">
              <a:spcBef>
                <a:spcPts val="0"/>
              </a:spcBef>
              <a:spcAft>
                <a:spcPts val="0"/>
              </a:spcAft>
              <a:buClr>
                <a:srgbClr val="9B7103"/>
              </a:buClr>
              <a:buSzPts val="2400"/>
              <a:buFont typeface="Arial"/>
              <a:buChar char="•"/>
            </a:pPr>
            <a:r>
              <a:rPr b="1" lang="es-CL" sz="2400">
                <a:solidFill>
                  <a:srgbClr val="9B7103"/>
                </a:solidFill>
                <a:latin typeface="Calibri"/>
                <a:ea typeface="Calibri"/>
                <a:cs typeface="Calibri"/>
                <a:sym typeface="Calibri"/>
              </a:rPr>
              <a:t>Stakeholders</a:t>
            </a:r>
            <a:endParaRPr sz="2400">
              <a:solidFill>
                <a:srgbClr val="9B7103"/>
              </a:solidFill>
              <a:latin typeface="Arial"/>
              <a:ea typeface="Arial"/>
              <a:cs typeface="Arial"/>
              <a:sym typeface="Arial"/>
            </a:endParaRPr>
          </a:p>
        </p:txBody>
      </p:sp>
      <p:pic>
        <p:nvPicPr>
          <p:cNvPr id="352" name="Google Shape;352;p21"/>
          <p:cNvPicPr preferRelativeResize="0"/>
          <p:nvPr/>
        </p:nvPicPr>
        <p:blipFill rotWithShape="1">
          <a:blip r:embed="rId3">
            <a:alphaModFix/>
          </a:blip>
          <a:srcRect b="0" l="0" r="0" t="0"/>
          <a:stretch/>
        </p:blipFill>
        <p:spPr>
          <a:xfrm>
            <a:off x="4758396" y="2449489"/>
            <a:ext cx="4206217" cy="2249510"/>
          </a:xfrm>
          <a:prstGeom prst="rect">
            <a:avLst/>
          </a:prstGeom>
          <a:noFill/>
          <a:ln>
            <a:noFill/>
          </a:ln>
        </p:spPr>
      </p:pic>
      <p:sp>
        <p:nvSpPr>
          <p:cNvPr id="353" name="Google Shape;353;p21"/>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2"/>
          <p:cNvSpPr/>
          <p:nvPr/>
        </p:nvSpPr>
        <p:spPr>
          <a:xfrm>
            <a:off x="142875" y="3837065"/>
            <a:ext cx="8821738"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9B7103"/>
                </a:solidFill>
                <a:latin typeface="Calibri"/>
                <a:ea typeface="Calibri"/>
                <a:cs typeface="Calibri"/>
                <a:sym typeface="Calibri"/>
              </a:rPr>
              <a:t>En la </a:t>
            </a:r>
            <a:r>
              <a:rPr b="1" lang="es-CL" sz="2400">
                <a:solidFill>
                  <a:srgbClr val="9B7103"/>
                </a:solidFill>
                <a:latin typeface="Calibri"/>
                <a:ea typeface="Calibri"/>
                <a:cs typeface="Calibri"/>
                <a:sym typeface="Calibri"/>
              </a:rPr>
              <a:t>fase de inicio</a:t>
            </a:r>
            <a:r>
              <a:rPr lang="es-CL" sz="2400">
                <a:solidFill>
                  <a:srgbClr val="9B7103"/>
                </a:solidFill>
                <a:latin typeface="Calibri"/>
                <a:ea typeface="Calibri"/>
                <a:cs typeface="Calibri"/>
                <a:sym typeface="Calibri"/>
              </a:rPr>
              <a:t>, es importante la participación de los patrocinadores del proyecto, ya que proporcionan información de alto nivel para establecer el </a:t>
            </a:r>
            <a:r>
              <a:rPr b="1" i="1" lang="es-CL" sz="2400">
                <a:solidFill>
                  <a:srgbClr val="9B7103"/>
                </a:solidFill>
                <a:latin typeface="Calibri"/>
                <a:ea typeface="Calibri"/>
                <a:cs typeface="Calibri"/>
                <a:sym typeface="Calibri"/>
              </a:rPr>
              <a:t>lineamiento del proyecto con los objetivos de negocio</a:t>
            </a:r>
            <a:r>
              <a:rPr lang="es-CL" sz="2400">
                <a:solidFill>
                  <a:srgbClr val="9B7103"/>
                </a:solidFill>
                <a:latin typeface="Calibri"/>
                <a:ea typeface="Calibri"/>
                <a:cs typeface="Calibri"/>
                <a:sym typeface="Calibri"/>
              </a:rPr>
              <a:t>.  En ocasiones se incorpora </a:t>
            </a:r>
            <a:r>
              <a:rPr i="1" lang="es-CL" sz="2400">
                <a:solidFill>
                  <a:srgbClr val="9B7103"/>
                </a:solidFill>
                <a:latin typeface="Calibri"/>
                <a:ea typeface="Calibri"/>
                <a:cs typeface="Calibri"/>
                <a:sym typeface="Calibri"/>
              </a:rPr>
              <a:t>un </a:t>
            </a:r>
            <a:r>
              <a:rPr b="1" i="1" lang="es-CL" sz="2400">
                <a:solidFill>
                  <a:srgbClr val="9B7103"/>
                </a:solidFill>
                <a:latin typeface="Calibri"/>
                <a:ea typeface="Calibri"/>
                <a:cs typeface="Calibri"/>
                <a:sym typeface="Calibri"/>
              </a:rPr>
              <a:t>experto de negocio</a:t>
            </a:r>
            <a:r>
              <a:rPr lang="es-CL" sz="2400">
                <a:solidFill>
                  <a:srgbClr val="9B7103"/>
                </a:solidFill>
                <a:latin typeface="Calibri"/>
                <a:ea typeface="Calibri"/>
                <a:cs typeface="Calibri"/>
                <a:sym typeface="Calibri"/>
              </a:rPr>
              <a:t>, quien, en representación de la empresa o cliente, proporciona información de los </a:t>
            </a:r>
            <a:r>
              <a:rPr b="1" i="1" lang="es-CL" sz="2400">
                <a:solidFill>
                  <a:srgbClr val="9B7103"/>
                </a:solidFill>
                <a:latin typeface="Calibri"/>
                <a:ea typeface="Calibri"/>
                <a:cs typeface="Calibri"/>
                <a:sym typeface="Calibri"/>
              </a:rPr>
              <a:t>procesos de negocio de la organización</a:t>
            </a:r>
            <a:r>
              <a:rPr i="1" lang="es-CL" sz="2400">
                <a:solidFill>
                  <a:srgbClr val="9B7103"/>
                </a:solidFill>
                <a:latin typeface="Calibri"/>
                <a:ea typeface="Calibri"/>
                <a:cs typeface="Calibri"/>
                <a:sym typeface="Calibri"/>
              </a:rPr>
              <a:t>.</a:t>
            </a:r>
            <a:endParaRPr i="1" sz="2400">
              <a:solidFill>
                <a:srgbClr val="9B7103"/>
              </a:solidFill>
              <a:latin typeface="Arial"/>
              <a:ea typeface="Arial"/>
              <a:cs typeface="Arial"/>
              <a:sym typeface="Arial"/>
            </a:endParaRPr>
          </a:p>
        </p:txBody>
      </p:sp>
      <p:pic>
        <p:nvPicPr>
          <p:cNvPr id="359" name="Google Shape;359;p22"/>
          <p:cNvPicPr preferRelativeResize="0"/>
          <p:nvPr/>
        </p:nvPicPr>
        <p:blipFill rotWithShape="1">
          <a:blip r:embed="rId3">
            <a:alphaModFix/>
          </a:blip>
          <a:srcRect b="0" l="0" r="0" t="0"/>
          <a:stretch/>
        </p:blipFill>
        <p:spPr>
          <a:xfrm>
            <a:off x="2178425" y="1248455"/>
            <a:ext cx="4806992" cy="2247780"/>
          </a:xfrm>
          <a:prstGeom prst="rect">
            <a:avLst/>
          </a:prstGeom>
          <a:noFill/>
          <a:ln>
            <a:noFill/>
          </a:ln>
        </p:spPr>
      </p:pic>
      <p:sp>
        <p:nvSpPr>
          <p:cNvPr id="360" name="Google Shape;360;p22"/>
          <p:cNvSpPr/>
          <p:nvPr/>
        </p:nvSpPr>
        <p:spPr>
          <a:xfrm>
            <a:off x="2478976" y="343279"/>
            <a:ext cx="313623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Proyectos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3"/>
          <p:cNvSpPr/>
          <p:nvPr/>
        </p:nvSpPr>
        <p:spPr>
          <a:xfrm>
            <a:off x="4114800" y="1317526"/>
            <a:ext cx="4582735" cy="51706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200">
                <a:solidFill>
                  <a:srgbClr val="9B7103"/>
                </a:solidFill>
                <a:latin typeface="Calibri"/>
                <a:ea typeface="Calibri"/>
                <a:cs typeface="Calibri"/>
                <a:sym typeface="Calibri"/>
              </a:rPr>
              <a:t>La forma de aplicar las actividades de las 5 fases del proyecto estará definida de acuerdo a una </a:t>
            </a:r>
            <a:r>
              <a:rPr b="1" lang="es-CL" sz="2200">
                <a:solidFill>
                  <a:srgbClr val="9B7103"/>
                </a:solidFill>
                <a:latin typeface="Calibri"/>
                <a:ea typeface="Calibri"/>
                <a:cs typeface="Calibri"/>
                <a:sym typeface="Calibri"/>
              </a:rPr>
              <a:t>metodología de Gestión de Proyectos</a:t>
            </a:r>
            <a:r>
              <a:rPr lang="es-CL" sz="2200">
                <a:solidFill>
                  <a:srgbClr val="9B7103"/>
                </a:solidFill>
                <a:latin typeface="Calibri"/>
                <a:ea typeface="Calibri"/>
                <a:cs typeface="Calibri"/>
                <a:sym typeface="Calibri"/>
              </a:rPr>
              <a:t> adoptada, como por ejemplo </a:t>
            </a:r>
            <a:r>
              <a:rPr b="1" lang="es-CL" sz="2200">
                <a:solidFill>
                  <a:srgbClr val="9B7103"/>
                </a:solidFill>
                <a:latin typeface="Calibri"/>
                <a:ea typeface="Calibri"/>
                <a:cs typeface="Calibri"/>
                <a:sym typeface="Calibri"/>
              </a:rPr>
              <a:t>PMI</a:t>
            </a:r>
            <a:r>
              <a:rPr lang="es-CL" sz="2200">
                <a:solidFill>
                  <a:srgbClr val="9B7103"/>
                </a:solidFill>
                <a:latin typeface="Calibri"/>
                <a:ea typeface="Calibri"/>
                <a:cs typeface="Calibri"/>
                <a:sym typeface="Calibri"/>
              </a:rPr>
              <a:t> o </a:t>
            </a:r>
            <a:r>
              <a:rPr b="1" lang="es-CL" sz="2200">
                <a:solidFill>
                  <a:srgbClr val="9B7103"/>
                </a:solidFill>
                <a:latin typeface="Calibri"/>
                <a:ea typeface="Calibri"/>
                <a:cs typeface="Calibri"/>
                <a:sym typeface="Calibri"/>
              </a:rPr>
              <a:t>PRINCE2</a:t>
            </a:r>
            <a:r>
              <a:rPr lang="es-CL" sz="2200">
                <a:solidFill>
                  <a:srgbClr val="9B7103"/>
                </a:solidFill>
                <a:latin typeface="Calibri"/>
                <a:ea typeface="Calibri"/>
                <a:cs typeface="Calibri"/>
                <a:sym typeface="Calibri"/>
              </a:rPr>
              <a:t>, estas metodologías nos </a:t>
            </a:r>
            <a:r>
              <a:rPr b="1" lang="es-CL" sz="2200">
                <a:solidFill>
                  <a:srgbClr val="9B7103"/>
                </a:solidFill>
                <a:latin typeface="Calibri"/>
                <a:ea typeface="Calibri"/>
                <a:cs typeface="Calibri"/>
                <a:sym typeface="Calibri"/>
              </a:rPr>
              <a:t>orientarán en la aplicación de diversas técnicas y los entregables resultantes de las actividades del proyecto</a:t>
            </a:r>
            <a:r>
              <a:rPr lang="es-CL" sz="2200">
                <a:solidFill>
                  <a:srgbClr val="9B7103"/>
                </a:solidFill>
                <a:latin typeface="Calibri"/>
                <a:ea typeface="Calibri"/>
                <a:cs typeface="Calibri"/>
                <a:sym typeface="Calibri"/>
              </a:rPr>
              <a:t>. Las buenas prácticas de las metodologías presentes en la industria dieron origen a </a:t>
            </a:r>
            <a:r>
              <a:rPr b="1" lang="es-CL" sz="2200">
                <a:solidFill>
                  <a:srgbClr val="9B7103"/>
                </a:solidFill>
                <a:latin typeface="Calibri"/>
                <a:ea typeface="Calibri"/>
                <a:cs typeface="Calibri"/>
                <a:sym typeface="Calibri"/>
              </a:rPr>
              <a:t>normativas internacionales</a:t>
            </a:r>
            <a:r>
              <a:rPr lang="es-CL" sz="2200">
                <a:solidFill>
                  <a:srgbClr val="9B7103"/>
                </a:solidFill>
                <a:latin typeface="Calibri"/>
                <a:ea typeface="Calibri"/>
                <a:cs typeface="Calibri"/>
                <a:sym typeface="Calibri"/>
              </a:rPr>
              <a:t> en gestión de proyectos, como lo es la  </a:t>
            </a:r>
            <a:r>
              <a:rPr b="1" lang="es-CL" sz="2200">
                <a:solidFill>
                  <a:srgbClr val="9B7103"/>
                </a:solidFill>
                <a:latin typeface="Calibri"/>
                <a:ea typeface="Calibri"/>
                <a:cs typeface="Calibri"/>
                <a:sym typeface="Calibri"/>
              </a:rPr>
              <a:t>norma</a:t>
            </a:r>
            <a:r>
              <a:rPr lang="es-CL" sz="2200">
                <a:solidFill>
                  <a:srgbClr val="9B7103"/>
                </a:solidFill>
                <a:latin typeface="Calibri"/>
                <a:ea typeface="Calibri"/>
                <a:cs typeface="Calibri"/>
                <a:sym typeface="Calibri"/>
              </a:rPr>
              <a:t> </a:t>
            </a:r>
            <a:r>
              <a:rPr b="1" lang="es-CL" sz="2200">
                <a:solidFill>
                  <a:srgbClr val="9B7103"/>
                </a:solidFill>
                <a:latin typeface="Calibri"/>
                <a:ea typeface="Calibri"/>
                <a:cs typeface="Calibri"/>
                <a:sym typeface="Calibri"/>
              </a:rPr>
              <a:t>ISO21500</a:t>
            </a:r>
            <a:r>
              <a:rPr lang="es-CL" sz="2200">
                <a:solidFill>
                  <a:srgbClr val="9B7103"/>
                </a:solidFill>
                <a:latin typeface="Calibri"/>
                <a:ea typeface="Calibri"/>
                <a:cs typeface="Calibri"/>
                <a:sym typeface="Calibri"/>
              </a:rPr>
              <a:t>  para ciclo de vida del proyecto.</a:t>
            </a:r>
            <a:r>
              <a:rPr lang="es-CL" sz="2200">
                <a:solidFill>
                  <a:srgbClr val="9B7103"/>
                </a:solidFill>
                <a:latin typeface="Arial"/>
                <a:ea typeface="Arial"/>
                <a:cs typeface="Arial"/>
                <a:sym typeface="Arial"/>
              </a:rPr>
              <a:t> </a:t>
            </a:r>
            <a:endParaRPr/>
          </a:p>
        </p:txBody>
      </p:sp>
      <p:pic>
        <p:nvPicPr>
          <p:cNvPr id="366" name="Google Shape;366;p23"/>
          <p:cNvPicPr preferRelativeResize="0"/>
          <p:nvPr/>
        </p:nvPicPr>
        <p:blipFill rotWithShape="1">
          <a:blip r:embed="rId3">
            <a:alphaModFix/>
          </a:blip>
          <a:srcRect b="0" l="0" r="0" t="0"/>
          <a:stretch/>
        </p:blipFill>
        <p:spPr>
          <a:xfrm>
            <a:off x="275388" y="1054285"/>
            <a:ext cx="1586753" cy="1430343"/>
          </a:xfrm>
          <a:prstGeom prst="rect">
            <a:avLst/>
          </a:prstGeom>
          <a:noFill/>
          <a:ln>
            <a:noFill/>
          </a:ln>
        </p:spPr>
      </p:pic>
      <p:pic>
        <p:nvPicPr>
          <p:cNvPr id="367" name="Google Shape;367;p23"/>
          <p:cNvPicPr preferRelativeResize="0"/>
          <p:nvPr/>
        </p:nvPicPr>
        <p:blipFill rotWithShape="1">
          <a:blip r:embed="rId4">
            <a:alphaModFix/>
          </a:blip>
          <a:srcRect b="0" l="0" r="0" t="0"/>
          <a:stretch/>
        </p:blipFill>
        <p:spPr>
          <a:xfrm>
            <a:off x="1720516" y="2682173"/>
            <a:ext cx="2176514" cy="858108"/>
          </a:xfrm>
          <a:prstGeom prst="rect">
            <a:avLst/>
          </a:prstGeom>
          <a:noFill/>
          <a:ln>
            <a:noFill/>
          </a:ln>
        </p:spPr>
      </p:pic>
      <p:pic>
        <p:nvPicPr>
          <p:cNvPr id="368" name="Google Shape;368;p23"/>
          <p:cNvPicPr preferRelativeResize="0"/>
          <p:nvPr/>
        </p:nvPicPr>
        <p:blipFill rotWithShape="1">
          <a:blip r:embed="rId5">
            <a:alphaModFix/>
          </a:blip>
          <a:srcRect b="0" l="0" r="0" t="0"/>
          <a:stretch/>
        </p:blipFill>
        <p:spPr>
          <a:xfrm>
            <a:off x="434339" y="3401295"/>
            <a:ext cx="2176514" cy="1194768"/>
          </a:xfrm>
          <a:prstGeom prst="rect">
            <a:avLst/>
          </a:prstGeom>
          <a:noFill/>
          <a:ln>
            <a:noFill/>
          </a:ln>
        </p:spPr>
      </p:pic>
      <p:pic>
        <p:nvPicPr>
          <p:cNvPr id="369" name="Google Shape;369;p23"/>
          <p:cNvPicPr preferRelativeResize="0"/>
          <p:nvPr/>
        </p:nvPicPr>
        <p:blipFill rotWithShape="1">
          <a:blip r:embed="rId6">
            <a:alphaModFix/>
          </a:blip>
          <a:srcRect b="0" l="0" r="0" t="0"/>
          <a:stretch/>
        </p:blipFill>
        <p:spPr>
          <a:xfrm>
            <a:off x="1632726" y="4435238"/>
            <a:ext cx="2352093" cy="2052934"/>
          </a:xfrm>
          <a:prstGeom prst="rect">
            <a:avLst/>
          </a:prstGeom>
          <a:noFill/>
          <a:ln>
            <a:noFill/>
          </a:ln>
        </p:spPr>
      </p:pic>
      <p:sp>
        <p:nvSpPr>
          <p:cNvPr id="370" name="Google Shape;370;p23"/>
          <p:cNvSpPr/>
          <p:nvPr/>
        </p:nvSpPr>
        <p:spPr>
          <a:xfrm>
            <a:off x="1068765" y="317013"/>
            <a:ext cx="4582735"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L" sz="2400">
                <a:solidFill>
                  <a:schemeClr val="lt1"/>
                </a:solidFill>
                <a:latin typeface="Candara"/>
                <a:ea typeface="Candara"/>
                <a:cs typeface="Candara"/>
                <a:sym typeface="Candara"/>
              </a:rPr>
              <a:t>Estándares de Proyectos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p:nvPr/>
        </p:nvSpPr>
        <p:spPr>
          <a:xfrm>
            <a:off x="163400" y="1443623"/>
            <a:ext cx="5488100" cy="46474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CL" sz="2400">
                <a:solidFill>
                  <a:srgbClr val="9B7103"/>
                </a:solidFill>
                <a:latin typeface="Calibri"/>
                <a:ea typeface="Calibri"/>
                <a:cs typeface="Calibri"/>
                <a:sym typeface="Calibri"/>
              </a:rPr>
              <a:t>En el contexto informático hablamos de </a:t>
            </a:r>
            <a:r>
              <a:rPr b="1" i="1" lang="es-CL" sz="3200">
                <a:solidFill>
                  <a:srgbClr val="9B7103"/>
                </a:solidFill>
                <a:latin typeface="Calibri"/>
                <a:ea typeface="Calibri"/>
                <a:cs typeface="Calibri"/>
                <a:sym typeface="Calibri"/>
              </a:rPr>
              <a:t>Proyecto Informático</a:t>
            </a:r>
            <a:r>
              <a:rPr lang="es-CL" sz="2400">
                <a:solidFill>
                  <a:srgbClr val="9B7103"/>
                </a:solidFill>
                <a:latin typeface="Calibri"/>
                <a:ea typeface="Calibri"/>
                <a:cs typeface="Calibri"/>
                <a:sym typeface="Calibri"/>
              </a:rPr>
              <a:t>, cuyo objetivo puede estar orientado a desarrollo de sistemas, renovaciones de hardware, software , comunicaciones, herramientas.</a:t>
            </a:r>
            <a:endParaRPr/>
          </a:p>
          <a:p>
            <a:pPr indent="0" lvl="0" marL="0" marR="0" rtl="0" algn="just">
              <a:spcBef>
                <a:spcPts val="0"/>
              </a:spcBef>
              <a:spcAft>
                <a:spcPts val="0"/>
              </a:spcAft>
              <a:buNone/>
            </a:pPr>
            <a:r>
              <a:t/>
            </a:r>
            <a:endParaRPr sz="2400">
              <a:solidFill>
                <a:srgbClr val="9B7103"/>
              </a:solidFill>
              <a:latin typeface="Calibri"/>
              <a:ea typeface="Calibri"/>
              <a:cs typeface="Calibri"/>
              <a:sym typeface="Calibri"/>
            </a:endParaRPr>
          </a:p>
          <a:p>
            <a:pPr indent="0" lvl="0" marL="0" marR="0" rtl="0" algn="just">
              <a:spcBef>
                <a:spcPts val="0"/>
              </a:spcBef>
              <a:spcAft>
                <a:spcPts val="0"/>
              </a:spcAft>
              <a:buNone/>
            </a:pPr>
            <a:r>
              <a:rPr lang="es-CL" sz="2400">
                <a:solidFill>
                  <a:srgbClr val="9B7103"/>
                </a:solidFill>
                <a:latin typeface="Calibri"/>
                <a:ea typeface="Calibri"/>
                <a:cs typeface="Calibri"/>
                <a:sym typeface="Calibri"/>
              </a:rPr>
              <a:t>En algunos  casos será necesario desarrollar producto (en forma interna o externa), comprar un software o integrar soluciones ya fabricadas  con sistemas ya existentes. </a:t>
            </a:r>
            <a:endParaRPr sz="2400">
              <a:solidFill>
                <a:srgbClr val="9B7103"/>
              </a:solidFill>
              <a:latin typeface="Arial"/>
              <a:ea typeface="Arial"/>
              <a:cs typeface="Arial"/>
              <a:sym typeface="Arial"/>
            </a:endParaRPr>
          </a:p>
        </p:txBody>
      </p:sp>
      <p:pic>
        <p:nvPicPr>
          <p:cNvPr id="376" name="Google Shape;376;p24"/>
          <p:cNvPicPr preferRelativeResize="0"/>
          <p:nvPr/>
        </p:nvPicPr>
        <p:blipFill rotWithShape="1">
          <a:blip r:embed="rId3">
            <a:alphaModFix/>
          </a:blip>
          <a:srcRect b="12250" l="6596" r="7419" t="18208"/>
          <a:stretch/>
        </p:blipFill>
        <p:spPr>
          <a:xfrm>
            <a:off x="5651499" y="2478505"/>
            <a:ext cx="3313113" cy="1900990"/>
          </a:xfrm>
          <a:prstGeom prst="rect">
            <a:avLst/>
          </a:prstGeom>
          <a:noFill/>
          <a:ln>
            <a:noFill/>
          </a:ln>
        </p:spPr>
      </p:pic>
      <p:sp>
        <p:nvSpPr>
          <p:cNvPr id="377" name="Google Shape;377;p24"/>
          <p:cNvSpPr/>
          <p:nvPr/>
        </p:nvSpPr>
        <p:spPr>
          <a:xfrm>
            <a:off x="1588168" y="327451"/>
            <a:ext cx="3978444"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L" sz="2400">
                <a:solidFill>
                  <a:schemeClr val="lt1"/>
                </a:solidFill>
                <a:latin typeface="Candara"/>
                <a:ea typeface="Candara"/>
                <a:cs typeface="Candara"/>
                <a:sym typeface="Candara"/>
              </a:rPr>
              <a:t>Proyectos Informáticos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25"/>
          <p:cNvGrpSpPr/>
          <p:nvPr/>
        </p:nvGrpSpPr>
        <p:grpSpPr>
          <a:xfrm>
            <a:off x="672974" y="1397379"/>
            <a:ext cx="7717047" cy="4912727"/>
            <a:chOff x="0" y="2461"/>
            <a:chExt cx="7717047" cy="4912727"/>
          </a:xfrm>
        </p:grpSpPr>
        <p:sp>
          <p:nvSpPr>
            <p:cNvPr id="383" name="Google Shape;383;p25"/>
            <p:cNvSpPr/>
            <p:nvPr/>
          </p:nvSpPr>
          <p:spPr>
            <a:xfrm rot="5400000">
              <a:off x="4774076" y="-1875098"/>
              <a:ext cx="947031" cy="4938910"/>
            </a:xfrm>
            <a:prstGeom prst="round2SameRect">
              <a:avLst>
                <a:gd fmla="val 16667" name="adj1"/>
                <a:gd fmla="val 0" name="adj2"/>
              </a:avLst>
            </a:prstGeom>
            <a:solidFill>
              <a:srgbClr val="D8D8D8">
                <a:alpha val="89803"/>
              </a:srgbClr>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txBox="1"/>
            <p:nvPr/>
          </p:nvSpPr>
          <p:spPr>
            <a:xfrm>
              <a:off x="2778137" y="167071"/>
              <a:ext cx="4892680" cy="854571"/>
            </a:xfrm>
            <a:prstGeom prst="rect">
              <a:avLst/>
            </a:prstGeom>
            <a:noFill/>
            <a:ln>
              <a:noFill/>
            </a:ln>
          </p:spPr>
          <p:txBody>
            <a:bodyPr anchorCtr="0" anchor="ctr" bIns="123825" lIns="247650" spcFirstLastPara="1" rIns="247650" wrap="square" tIns="123825">
              <a:noAutofit/>
            </a:bodyPr>
            <a:lstStyle/>
            <a:p>
              <a:pPr indent="-228600" lvl="1" marL="228600" marR="0" rtl="0" algn="l">
                <a:lnSpc>
                  <a:spcPct val="90000"/>
                </a:lnSpc>
                <a:spcBef>
                  <a:spcPts val="0"/>
                </a:spcBef>
                <a:spcAft>
                  <a:spcPts val="0"/>
                </a:spcAft>
                <a:buClr>
                  <a:srgbClr val="9B7103"/>
                </a:buClr>
                <a:buSzPts val="2400"/>
                <a:buFont typeface="Calibri"/>
                <a:buChar char="•"/>
              </a:pPr>
              <a:r>
                <a:rPr b="1" i="0" lang="es-CL" sz="2400" u="none" cap="none" strike="noStrike">
                  <a:solidFill>
                    <a:srgbClr val="9B7103"/>
                  </a:solidFill>
                  <a:latin typeface="Calibri"/>
                  <a:ea typeface="Calibri"/>
                  <a:cs typeface="Calibri"/>
                  <a:sym typeface="Calibri"/>
                </a:rPr>
                <a:t>Proyecto de desarrollo</a:t>
              </a:r>
              <a:endParaRPr b="0" i="0" sz="2400" u="none" cap="none" strike="noStrike">
                <a:solidFill>
                  <a:srgbClr val="9B7103"/>
                </a:solidFill>
                <a:latin typeface="Arial"/>
                <a:ea typeface="Arial"/>
                <a:cs typeface="Arial"/>
                <a:sym typeface="Arial"/>
              </a:endParaRPr>
            </a:p>
          </p:txBody>
        </p:sp>
        <p:sp>
          <p:nvSpPr>
            <p:cNvPr id="385" name="Google Shape;385;p25"/>
            <p:cNvSpPr/>
            <p:nvPr/>
          </p:nvSpPr>
          <p:spPr>
            <a:xfrm>
              <a:off x="0" y="2461"/>
              <a:ext cx="2778136" cy="1183789"/>
            </a:xfrm>
            <a:prstGeom prst="roundRect">
              <a:avLst>
                <a:gd fmla="val 16667" name="adj"/>
              </a:avLst>
            </a:prstGeom>
            <a:solidFill>
              <a:srgbClr val="FEF3D8"/>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txBox="1"/>
            <p:nvPr/>
          </p:nvSpPr>
          <p:spPr>
            <a:xfrm>
              <a:off x="57788" y="60249"/>
              <a:ext cx="2662560" cy="1068213"/>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None/>
              </a:pPr>
              <a:r>
                <a:rPr b="1" lang="es-CL" sz="1600">
                  <a:solidFill>
                    <a:srgbClr val="9B7103"/>
                  </a:solidFill>
                  <a:latin typeface="Calibri"/>
                  <a:ea typeface="Calibri"/>
                  <a:cs typeface="Calibri"/>
                  <a:sym typeface="Calibri"/>
                </a:rPr>
                <a:t>Desarrollar un nuevo software</a:t>
              </a:r>
              <a:endParaRPr sz="1600">
                <a:solidFill>
                  <a:schemeClr val="lt1"/>
                </a:solidFill>
                <a:latin typeface="Arial"/>
                <a:ea typeface="Arial"/>
                <a:cs typeface="Arial"/>
                <a:sym typeface="Arial"/>
              </a:endParaRPr>
            </a:p>
          </p:txBody>
        </p:sp>
        <p:sp>
          <p:nvSpPr>
            <p:cNvPr id="387" name="Google Shape;387;p25"/>
            <p:cNvSpPr/>
            <p:nvPr/>
          </p:nvSpPr>
          <p:spPr>
            <a:xfrm rot="5400000">
              <a:off x="4774076" y="-632119"/>
              <a:ext cx="947031" cy="4938910"/>
            </a:xfrm>
            <a:prstGeom prst="round2SameRect">
              <a:avLst>
                <a:gd fmla="val 16667" name="adj1"/>
                <a:gd fmla="val 0" name="adj2"/>
              </a:avLst>
            </a:prstGeom>
            <a:solidFill>
              <a:srgbClr val="D8D8D8">
                <a:alpha val="89803"/>
              </a:srgbClr>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txBox="1"/>
            <p:nvPr/>
          </p:nvSpPr>
          <p:spPr>
            <a:xfrm>
              <a:off x="2778137" y="1410050"/>
              <a:ext cx="4892680" cy="854571"/>
            </a:xfrm>
            <a:prstGeom prst="rect">
              <a:avLst/>
            </a:prstGeom>
            <a:noFill/>
            <a:ln>
              <a:noFill/>
            </a:ln>
          </p:spPr>
          <p:txBody>
            <a:bodyPr anchorCtr="0" anchor="ctr" bIns="123825" lIns="247650" spcFirstLastPara="1" rIns="247650" wrap="square" tIns="123825">
              <a:noAutofit/>
            </a:bodyPr>
            <a:lstStyle/>
            <a:p>
              <a:pPr indent="-228600" lvl="1" marL="228600" marR="0" rtl="0" algn="l">
                <a:lnSpc>
                  <a:spcPct val="90000"/>
                </a:lnSpc>
                <a:spcBef>
                  <a:spcPts val="0"/>
                </a:spcBef>
                <a:spcAft>
                  <a:spcPts val="0"/>
                </a:spcAft>
                <a:buClr>
                  <a:srgbClr val="9B7103"/>
                </a:buClr>
                <a:buSzPts val="2400"/>
                <a:buFont typeface="Calibri"/>
                <a:buChar char="•"/>
              </a:pPr>
              <a:r>
                <a:rPr b="1" i="0" lang="es-CL" sz="2400" u="none" cap="none" strike="noStrike">
                  <a:solidFill>
                    <a:srgbClr val="9B7103"/>
                  </a:solidFill>
                  <a:latin typeface="Calibri"/>
                  <a:ea typeface="Calibri"/>
                  <a:cs typeface="Calibri"/>
                  <a:sym typeface="Calibri"/>
                </a:rPr>
                <a:t>Proyectos de renovación tecnológica</a:t>
              </a:r>
              <a:endParaRPr b="0" i="0" sz="2400" u="none" cap="none" strike="noStrike">
                <a:solidFill>
                  <a:srgbClr val="9B7103"/>
                </a:solidFill>
                <a:latin typeface="Arial"/>
                <a:ea typeface="Arial"/>
                <a:cs typeface="Arial"/>
                <a:sym typeface="Arial"/>
              </a:endParaRPr>
            </a:p>
          </p:txBody>
        </p:sp>
        <p:sp>
          <p:nvSpPr>
            <p:cNvPr id="389" name="Google Shape;389;p25"/>
            <p:cNvSpPr/>
            <p:nvPr/>
          </p:nvSpPr>
          <p:spPr>
            <a:xfrm>
              <a:off x="0" y="1245440"/>
              <a:ext cx="2778136" cy="1183789"/>
            </a:xfrm>
            <a:prstGeom prst="roundRect">
              <a:avLst>
                <a:gd fmla="val 16667" name="adj"/>
              </a:avLst>
            </a:prstGeom>
            <a:solidFill>
              <a:srgbClr val="FDE8B2"/>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txBox="1"/>
            <p:nvPr/>
          </p:nvSpPr>
          <p:spPr>
            <a:xfrm>
              <a:off x="57788" y="1303228"/>
              <a:ext cx="2662560" cy="1068213"/>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None/>
              </a:pPr>
              <a:r>
                <a:rPr b="1" lang="es-CL" sz="1600">
                  <a:solidFill>
                    <a:srgbClr val="9B7103"/>
                  </a:solidFill>
                  <a:latin typeface="Calibri"/>
                  <a:ea typeface="Calibri"/>
                  <a:cs typeface="Calibri"/>
                  <a:sym typeface="Calibri"/>
                </a:rPr>
                <a:t>Renovar los computadores o tecnología de las organización</a:t>
              </a:r>
              <a:endParaRPr sz="1600">
                <a:solidFill>
                  <a:schemeClr val="lt1"/>
                </a:solidFill>
                <a:latin typeface="Arial"/>
                <a:ea typeface="Arial"/>
                <a:cs typeface="Arial"/>
                <a:sym typeface="Arial"/>
              </a:endParaRPr>
            </a:p>
          </p:txBody>
        </p:sp>
        <p:sp>
          <p:nvSpPr>
            <p:cNvPr id="391" name="Google Shape;391;p25"/>
            <p:cNvSpPr/>
            <p:nvPr/>
          </p:nvSpPr>
          <p:spPr>
            <a:xfrm rot="5400000">
              <a:off x="4774076" y="610859"/>
              <a:ext cx="947031" cy="4938910"/>
            </a:xfrm>
            <a:prstGeom prst="round2SameRect">
              <a:avLst>
                <a:gd fmla="val 16667" name="adj1"/>
                <a:gd fmla="val 0" name="adj2"/>
              </a:avLst>
            </a:prstGeom>
            <a:solidFill>
              <a:srgbClr val="D8D8D8">
                <a:alpha val="89803"/>
              </a:srgbClr>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txBox="1"/>
            <p:nvPr/>
          </p:nvSpPr>
          <p:spPr>
            <a:xfrm>
              <a:off x="2778137" y="2653028"/>
              <a:ext cx="4892680" cy="854571"/>
            </a:xfrm>
            <a:prstGeom prst="rect">
              <a:avLst/>
            </a:prstGeom>
            <a:noFill/>
            <a:ln>
              <a:noFill/>
            </a:ln>
          </p:spPr>
          <p:txBody>
            <a:bodyPr anchorCtr="0" anchor="ctr" bIns="123825" lIns="247650" spcFirstLastPara="1" rIns="247650" wrap="square" tIns="123825">
              <a:noAutofit/>
            </a:bodyPr>
            <a:lstStyle/>
            <a:p>
              <a:pPr indent="-228600" lvl="1" marL="228600" marR="0" rtl="0" algn="l">
                <a:lnSpc>
                  <a:spcPct val="90000"/>
                </a:lnSpc>
                <a:spcBef>
                  <a:spcPts val="0"/>
                </a:spcBef>
                <a:spcAft>
                  <a:spcPts val="0"/>
                </a:spcAft>
                <a:buClr>
                  <a:srgbClr val="9B7103"/>
                </a:buClr>
                <a:buSzPts val="2400"/>
                <a:buFont typeface="Calibri"/>
                <a:buChar char="•"/>
              </a:pPr>
              <a:r>
                <a:rPr b="1" i="0" lang="es-CL" sz="2400" u="none" cap="none" strike="noStrike">
                  <a:solidFill>
                    <a:srgbClr val="9B7103"/>
                  </a:solidFill>
                  <a:latin typeface="Calibri"/>
                  <a:ea typeface="Calibri"/>
                  <a:cs typeface="Calibri"/>
                  <a:sym typeface="Calibri"/>
                </a:rPr>
                <a:t>Proyecto de mantención</a:t>
              </a:r>
              <a:endParaRPr b="0" i="0" sz="2400" u="none" cap="none" strike="noStrike">
                <a:solidFill>
                  <a:srgbClr val="9B7103"/>
                </a:solidFill>
                <a:latin typeface="Arial"/>
                <a:ea typeface="Arial"/>
                <a:cs typeface="Arial"/>
                <a:sym typeface="Arial"/>
              </a:endParaRPr>
            </a:p>
          </p:txBody>
        </p:sp>
        <p:sp>
          <p:nvSpPr>
            <p:cNvPr id="393" name="Google Shape;393;p25"/>
            <p:cNvSpPr/>
            <p:nvPr/>
          </p:nvSpPr>
          <p:spPr>
            <a:xfrm>
              <a:off x="0" y="2488419"/>
              <a:ext cx="2778136" cy="1183789"/>
            </a:xfrm>
            <a:prstGeom prst="roundRect">
              <a:avLst>
                <a:gd fmla="val 16667" name="adj"/>
              </a:avLst>
            </a:prstGeom>
            <a:solidFill>
              <a:srgbClr val="FDDD8B"/>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txBox="1"/>
            <p:nvPr/>
          </p:nvSpPr>
          <p:spPr>
            <a:xfrm>
              <a:off x="57788" y="2546207"/>
              <a:ext cx="2662560" cy="1068213"/>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None/>
              </a:pPr>
              <a:r>
                <a:rPr b="1" lang="es-CL" sz="1600">
                  <a:solidFill>
                    <a:srgbClr val="9B7103"/>
                  </a:solidFill>
                  <a:latin typeface="Calibri"/>
                  <a:ea typeface="Calibri"/>
                  <a:cs typeface="Calibri"/>
                  <a:sym typeface="Calibri"/>
                </a:rPr>
                <a:t>Actualizar los equipos servidores</a:t>
              </a:r>
              <a:r>
                <a:rPr lang="es-CL" sz="1600">
                  <a:solidFill>
                    <a:srgbClr val="9B7103"/>
                  </a:solidFill>
                  <a:latin typeface="Calibri"/>
                  <a:ea typeface="Calibri"/>
                  <a:cs typeface="Calibri"/>
                  <a:sym typeface="Calibri"/>
                </a:rPr>
                <a:t>, </a:t>
              </a:r>
              <a:r>
                <a:rPr b="1" lang="es-CL" sz="1600">
                  <a:solidFill>
                    <a:srgbClr val="9B7103"/>
                  </a:solidFill>
                  <a:latin typeface="Calibri"/>
                  <a:ea typeface="Calibri"/>
                  <a:cs typeface="Calibri"/>
                  <a:sym typeface="Calibri"/>
                </a:rPr>
                <a:t>mejorar, corregir o cambiar una aplicación</a:t>
              </a:r>
              <a:r>
                <a:rPr lang="es-CL" sz="1600">
                  <a:solidFill>
                    <a:srgbClr val="9B7103"/>
                  </a:solidFill>
                  <a:latin typeface="Calibri"/>
                  <a:ea typeface="Calibri"/>
                  <a:cs typeface="Calibri"/>
                  <a:sym typeface="Calibri"/>
                </a:rPr>
                <a:t> </a:t>
              </a:r>
              <a:r>
                <a:rPr b="1" lang="es-CL" sz="1600">
                  <a:solidFill>
                    <a:srgbClr val="9B7103"/>
                  </a:solidFill>
                  <a:latin typeface="Calibri"/>
                  <a:ea typeface="Calibri"/>
                  <a:cs typeface="Calibri"/>
                  <a:sym typeface="Calibri"/>
                </a:rPr>
                <a:t>a un nuevo ambiente</a:t>
              </a:r>
              <a:endParaRPr sz="1600">
                <a:solidFill>
                  <a:schemeClr val="lt1"/>
                </a:solidFill>
                <a:latin typeface="Arial"/>
                <a:ea typeface="Arial"/>
                <a:cs typeface="Arial"/>
                <a:sym typeface="Arial"/>
              </a:endParaRPr>
            </a:p>
          </p:txBody>
        </p:sp>
        <p:sp>
          <p:nvSpPr>
            <p:cNvPr id="395" name="Google Shape;395;p25"/>
            <p:cNvSpPr/>
            <p:nvPr/>
          </p:nvSpPr>
          <p:spPr>
            <a:xfrm rot="5400000">
              <a:off x="4774076" y="1853838"/>
              <a:ext cx="947031" cy="4938910"/>
            </a:xfrm>
            <a:prstGeom prst="round2SameRect">
              <a:avLst>
                <a:gd fmla="val 16667" name="adj1"/>
                <a:gd fmla="val 0" name="adj2"/>
              </a:avLst>
            </a:prstGeom>
            <a:solidFill>
              <a:srgbClr val="D8D8D8">
                <a:alpha val="89803"/>
              </a:srgbClr>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txBox="1"/>
            <p:nvPr/>
          </p:nvSpPr>
          <p:spPr>
            <a:xfrm>
              <a:off x="2778137" y="3896007"/>
              <a:ext cx="4892680" cy="854571"/>
            </a:xfrm>
            <a:prstGeom prst="rect">
              <a:avLst/>
            </a:prstGeom>
            <a:noFill/>
            <a:ln>
              <a:noFill/>
            </a:ln>
          </p:spPr>
          <p:txBody>
            <a:bodyPr anchorCtr="0" anchor="ctr" bIns="123825" lIns="247650" spcFirstLastPara="1" rIns="247650" wrap="square" tIns="123825">
              <a:noAutofit/>
            </a:bodyPr>
            <a:lstStyle/>
            <a:p>
              <a:pPr indent="-228600" lvl="1" marL="228600" marR="0" rtl="0" algn="l">
                <a:lnSpc>
                  <a:spcPct val="90000"/>
                </a:lnSpc>
                <a:spcBef>
                  <a:spcPts val="0"/>
                </a:spcBef>
                <a:spcAft>
                  <a:spcPts val="0"/>
                </a:spcAft>
                <a:buClr>
                  <a:srgbClr val="9B7103"/>
                </a:buClr>
                <a:buSzPts val="2000"/>
                <a:buFont typeface="Calibri"/>
                <a:buChar char="•"/>
              </a:pPr>
              <a:r>
                <a:rPr b="1" i="0" lang="es-CL" sz="2000" u="none" cap="none" strike="noStrike">
                  <a:solidFill>
                    <a:srgbClr val="9B7103"/>
                  </a:solidFill>
                  <a:latin typeface="Calibri"/>
                  <a:ea typeface="Calibri"/>
                  <a:cs typeface="Calibri"/>
                  <a:sym typeface="Calibri"/>
                </a:rPr>
                <a:t>Proyecto de adquisición de tecnología y/o transferencia tecnológica</a:t>
              </a:r>
              <a:endParaRPr b="0" i="0" sz="2000" u="none" cap="none" strike="noStrike">
                <a:solidFill>
                  <a:srgbClr val="9B7103"/>
                </a:solidFill>
                <a:latin typeface="Arial"/>
                <a:ea typeface="Arial"/>
                <a:cs typeface="Arial"/>
                <a:sym typeface="Arial"/>
              </a:endParaRPr>
            </a:p>
          </p:txBody>
        </p:sp>
        <p:sp>
          <p:nvSpPr>
            <p:cNvPr id="397" name="Google Shape;397;p25"/>
            <p:cNvSpPr/>
            <p:nvPr/>
          </p:nvSpPr>
          <p:spPr>
            <a:xfrm>
              <a:off x="0" y="3731399"/>
              <a:ext cx="2778136" cy="1183789"/>
            </a:xfrm>
            <a:prstGeom prst="roundRect">
              <a:avLst>
                <a:gd fmla="val 16667" name="adj"/>
              </a:avLst>
            </a:prstGeom>
            <a:solidFill>
              <a:srgbClr val="E8A904"/>
            </a:solidFill>
            <a:ln cap="flat" cmpd="sng" w="25400">
              <a:solidFill>
                <a:srgbClr val="E8A9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txBox="1"/>
            <p:nvPr/>
          </p:nvSpPr>
          <p:spPr>
            <a:xfrm>
              <a:off x="57788" y="3789187"/>
              <a:ext cx="2662560" cy="1068213"/>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None/>
              </a:pPr>
              <a:r>
                <a:rPr b="1" lang="es-CL" sz="1600">
                  <a:solidFill>
                    <a:srgbClr val="9B7103"/>
                  </a:solidFill>
                  <a:latin typeface="Calibri"/>
                  <a:ea typeface="Calibri"/>
                  <a:cs typeface="Calibri"/>
                  <a:sym typeface="Calibri"/>
                </a:rPr>
                <a:t>Traer nueva tecnología o nuevos conocimientos a la empresa</a:t>
              </a:r>
              <a:endParaRPr sz="1600">
                <a:solidFill>
                  <a:schemeClr val="lt1"/>
                </a:solidFill>
                <a:latin typeface="Arial"/>
                <a:ea typeface="Arial"/>
                <a:cs typeface="Arial"/>
                <a:sym typeface="Arial"/>
              </a:endParaRPr>
            </a:p>
          </p:txBody>
        </p:sp>
      </p:grpSp>
      <p:sp>
        <p:nvSpPr>
          <p:cNvPr id="399" name="Google Shape;399;p25"/>
          <p:cNvSpPr/>
          <p:nvPr/>
        </p:nvSpPr>
        <p:spPr>
          <a:xfrm>
            <a:off x="1219199" y="327451"/>
            <a:ext cx="4780547"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s-CL" sz="2400">
                <a:solidFill>
                  <a:schemeClr val="lt1"/>
                </a:solidFill>
                <a:latin typeface="Candara"/>
                <a:ea typeface="Candara"/>
                <a:cs typeface="Candara"/>
                <a:sym typeface="Candara"/>
              </a:rPr>
              <a:t>Tipos de Proyectos Informáticos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6"/>
          <p:cNvSpPr txBox="1"/>
          <p:nvPr>
            <p:ph idx="1" type="body"/>
          </p:nvPr>
        </p:nvSpPr>
        <p:spPr>
          <a:xfrm>
            <a:off x="294150" y="1850063"/>
            <a:ext cx="8555700" cy="2571347"/>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Clr>
                <a:srgbClr val="9B7103"/>
              </a:buClr>
              <a:buSzPts val="2800"/>
              <a:buChar char="»"/>
            </a:pPr>
            <a:r>
              <a:rPr lang="es-CL">
                <a:solidFill>
                  <a:srgbClr val="9B7103"/>
                </a:solidFill>
              </a:rPr>
              <a:t>Hasta ahora sabemos que existe un ciclo de vida del software (</a:t>
            </a:r>
            <a:r>
              <a:rPr b="1" lang="es-CL">
                <a:solidFill>
                  <a:srgbClr val="9B7103"/>
                </a:solidFill>
              </a:rPr>
              <a:t>ISO/IEC/IEEE 12207:2017</a:t>
            </a:r>
            <a:r>
              <a:rPr lang="es-CL">
                <a:solidFill>
                  <a:srgbClr val="9B7103"/>
                </a:solidFill>
              </a:rPr>
              <a:t>)</a:t>
            </a:r>
            <a:endParaRPr/>
          </a:p>
          <a:p>
            <a:pPr indent="-406400" lvl="0" marL="457200" rtl="0" algn="l">
              <a:lnSpc>
                <a:spcPct val="90000"/>
              </a:lnSpc>
              <a:spcBef>
                <a:spcPts val="1000"/>
              </a:spcBef>
              <a:spcAft>
                <a:spcPts val="0"/>
              </a:spcAft>
              <a:buClr>
                <a:srgbClr val="9B7103"/>
              </a:buClr>
              <a:buSzPts val="2800"/>
              <a:buChar char="»"/>
            </a:pPr>
            <a:r>
              <a:rPr lang="es-CL">
                <a:solidFill>
                  <a:srgbClr val="9B7103"/>
                </a:solidFill>
              </a:rPr>
              <a:t>Por otra parte los proyectos se gestionan y tienen diferentes procesos en su ciclo de vida (</a:t>
            </a:r>
            <a:r>
              <a:rPr b="1" lang="es-CL">
                <a:solidFill>
                  <a:srgbClr val="9B7103"/>
                </a:solidFill>
              </a:rPr>
              <a:t>ISO 21500:2012).</a:t>
            </a:r>
            <a:endParaRPr>
              <a:solidFill>
                <a:srgbClr val="9B7103"/>
              </a:solidFill>
            </a:endParaRPr>
          </a:p>
          <a:p>
            <a:pPr indent="-406400" lvl="0" marL="457200" rtl="0" algn="l">
              <a:lnSpc>
                <a:spcPct val="90000"/>
              </a:lnSpc>
              <a:spcBef>
                <a:spcPts val="1000"/>
              </a:spcBef>
              <a:spcAft>
                <a:spcPts val="0"/>
              </a:spcAft>
              <a:buClr>
                <a:srgbClr val="9B7103"/>
              </a:buClr>
              <a:buSzPts val="2800"/>
              <a:buChar char="»"/>
            </a:pPr>
            <a:r>
              <a:rPr lang="es-CL">
                <a:solidFill>
                  <a:srgbClr val="9B7103"/>
                </a:solidFill>
              </a:rPr>
              <a:t>Además, no todos los proyectos son de desarrollo de software.</a:t>
            </a:r>
            <a:endParaRPr>
              <a:solidFill>
                <a:srgbClr val="9B7103"/>
              </a:solidFill>
            </a:endParaRPr>
          </a:p>
        </p:txBody>
      </p:sp>
      <p:sp>
        <p:nvSpPr>
          <p:cNvPr id="405" name="Google Shape;405;p26"/>
          <p:cNvSpPr/>
          <p:nvPr/>
        </p:nvSpPr>
        <p:spPr>
          <a:xfrm>
            <a:off x="1568120" y="197335"/>
            <a:ext cx="437548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Candara"/>
                <a:ea typeface="Candara"/>
                <a:cs typeface="Candara"/>
                <a:sym typeface="Candara"/>
              </a:rPr>
              <a:t>Guías para gestionar los Proyectos Informáticos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7"/>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a:solidFill>
                  <a:srgbClr val="9B7103"/>
                </a:solidFill>
              </a:rPr>
              <a:t>Cómo todo proyecto debemos considerar las fases genéricas de cualquier proyecto (inicio-planificación-ejecución-control).</a:t>
            </a:r>
            <a:endParaRPr/>
          </a:p>
          <a:p>
            <a:pPr indent="-406400" lvl="0" marL="457200" rtl="0" algn="just">
              <a:lnSpc>
                <a:spcPct val="90000"/>
              </a:lnSpc>
              <a:spcBef>
                <a:spcPts val="1000"/>
              </a:spcBef>
              <a:spcAft>
                <a:spcPts val="0"/>
              </a:spcAft>
              <a:buClr>
                <a:srgbClr val="9B7103"/>
              </a:buClr>
              <a:buSzPts val="2800"/>
              <a:buChar char="»"/>
            </a:pPr>
            <a:r>
              <a:rPr lang="es-CL">
                <a:solidFill>
                  <a:srgbClr val="9B7103"/>
                </a:solidFill>
              </a:rPr>
              <a:t>Pero en los casos de software además el producto sigue su propio ciclo de vida (definición, desarrollo, producción, operación, mantención, retiro).</a:t>
            </a:r>
            <a:endParaRPr/>
          </a:p>
          <a:p>
            <a:pPr indent="-406400" lvl="0" marL="457200" rtl="0" algn="just">
              <a:lnSpc>
                <a:spcPct val="90000"/>
              </a:lnSpc>
              <a:spcBef>
                <a:spcPts val="1000"/>
              </a:spcBef>
              <a:spcAft>
                <a:spcPts val="0"/>
              </a:spcAft>
              <a:buClr>
                <a:srgbClr val="9B7103"/>
              </a:buClr>
              <a:buSzPts val="2800"/>
              <a:buChar char="»"/>
            </a:pPr>
            <a:r>
              <a:rPr lang="es-CL">
                <a:solidFill>
                  <a:srgbClr val="9B7103"/>
                </a:solidFill>
              </a:rPr>
              <a:t>Por lo tanto el proyecto tendrá una mirada desde el nivel de empresa (directivo) y otra desde el nivel más técnico (software).</a:t>
            </a:r>
            <a:endParaRPr/>
          </a:p>
          <a:p>
            <a:pPr indent="-228600" lvl="0" marL="457200" rtl="0" algn="just">
              <a:lnSpc>
                <a:spcPct val="90000"/>
              </a:lnSpc>
              <a:spcBef>
                <a:spcPts val="1000"/>
              </a:spcBef>
              <a:spcAft>
                <a:spcPts val="0"/>
              </a:spcAft>
              <a:buClr>
                <a:srgbClr val="9B7103"/>
              </a:buClr>
              <a:buSzPts val="2800"/>
              <a:buNone/>
            </a:pPr>
            <a:r>
              <a:t/>
            </a:r>
            <a:endParaRPr>
              <a:solidFill>
                <a:srgbClr val="9B7103"/>
              </a:solidFill>
            </a:endParaRPr>
          </a:p>
        </p:txBody>
      </p:sp>
      <p:sp>
        <p:nvSpPr>
          <p:cNvPr id="411" name="Google Shape;411;p27"/>
          <p:cNvSpPr/>
          <p:nvPr/>
        </p:nvSpPr>
        <p:spPr>
          <a:xfrm>
            <a:off x="1303422" y="202942"/>
            <a:ext cx="49529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Arial"/>
                <a:ea typeface="Arial"/>
                <a:cs typeface="Arial"/>
                <a:sym typeface="Arial"/>
              </a:rPr>
              <a:t>¿Cómo gestionar un proyecto informático?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8"/>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La </a:t>
            </a:r>
            <a:r>
              <a:rPr lang="es-CL" sz="2400" cap="none">
                <a:solidFill>
                  <a:srgbClr val="9B7103"/>
                </a:solidFill>
              </a:rPr>
              <a:t>ISO/IEC/IEEE 15288:2015  </a:t>
            </a:r>
            <a:r>
              <a:rPr lang="es-CL" sz="2400">
                <a:solidFill>
                  <a:srgbClr val="9B7103"/>
                </a:solidFill>
              </a:rPr>
              <a:t>establece un marco común de descripciones de procesos para describir el ciclo de vida de los sistemas de información.</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Las organizaciones y los proyectos pueden utilizar estos procesos al adquirir y proveer sistemas de información.</a:t>
            </a:r>
            <a:endParaRPr/>
          </a:p>
          <a:p>
            <a:pPr indent="-228600" lvl="0" marL="457200" rtl="0" algn="just">
              <a:lnSpc>
                <a:spcPct val="90000"/>
              </a:lnSpc>
              <a:spcBef>
                <a:spcPts val="1000"/>
              </a:spcBef>
              <a:spcAft>
                <a:spcPts val="0"/>
              </a:spcAft>
              <a:buClr>
                <a:srgbClr val="9B7103"/>
              </a:buClr>
              <a:buSzPts val="2800"/>
              <a:buNone/>
            </a:pPr>
            <a:r>
              <a:t/>
            </a:r>
            <a:endParaRPr sz="2400" cap="none">
              <a:solidFill>
                <a:srgbClr val="9B7103"/>
              </a:solidFill>
            </a:endParaRPr>
          </a:p>
          <a:p>
            <a:pPr indent="-228600" lvl="0" marL="457200" rtl="0" algn="just">
              <a:lnSpc>
                <a:spcPct val="90000"/>
              </a:lnSpc>
              <a:spcBef>
                <a:spcPts val="1000"/>
              </a:spcBef>
              <a:spcAft>
                <a:spcPts val="0"/>
              </a:spcAft>
              <a:buClr>
                <a:srgbClr val="9B7103"/>
              </a:buClr>
              <a:buSzPts val="2800"/>
              <a:buNone/>
            </a:pPr>
            <a:r>
              <a:t/>
            </a:r>
            <a:endParaRPr sz="2400">
              <a:solidFill>
                <a:srgbClr val="9B7103"/>
              </a:solidFill>
            </a:endParaRPr>
          </a:p>
        </p:txBody>
      </p:sp>
      <p:sp>
        <p:nvSpPr>
          <p:cNvPr id="417" name="Google Shape;417;p28"/>
          <p:cNvSpPr/>
          <p:nvPr/>
        </p:nvSpPr>
        <p:spPr>
          <a:xfrm>
            <a:off x="1957135" y="350646"/>
            <a:ext cx="3930317"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cap="none">
                <a:solidFill>
                  <a:schemeClr val="lt1"/>
                </a:solidFill>
                <a:latin typeface="Arial"/>
                <a:ea typeface="Arial"/>
                <a:cs typeface="Arial"/>
                <a:sym typeface="Arial"/>
              </a:rPr>
              <a:t>ISO/IEC/IEEE 15288:2015</a:t>
            </a:r>
            <a:endParaRPr/>
          </a:p>
        </p:txBody>
      </p:sp>
      <p:pic>
        <p:nvPicPr>
          <p:cNvPr id="418" name="Google Shape;418;p28"/>
          <p:cNvPicPr preferRelativeResize="0"/>
          <p:nvPr/>
        </p:nvPicPr>
        <p:blipFill rotWithShape="1">
          <a:blip r:embed="rId3">
            <a:alphaModFix/>
          </a:blip>
          <a:srcRect b="0" l="0" r="0" t="0"/>
          <a:stretch/>
        </p:blipFill>
        <p:spPr>
          <a:xfrm>
            <a:off x="962526" y="3712654"/>
            <a:ext cx="7567863" cy="2359733"/>
          </a:xfrm>
          <a:prstGeom prst="rect">
            <a:avLst/>
          </a:prstGeom>
          <a:noFill/>
          <a:ln cap="flat" cmpd="sng" w="9525">
            <a:solidFill>
              <a:srgbClr val="E8A904"/>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9"/>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Autofit/>
          </a:bodyPr>
          <a:lstStyle/>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Desde el punto de vista del proyecto se siguen las fases tradicionales (A)</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Desde el punto de vista de ciclo de vida del sistema, se consideran las fases desde la concepción hasta el retiro (B).</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Desde el punto de vista del producto, se siguen las actividades que permiten el desarrollo  y uso del software (ciclo de vida del software) (C) .</a:t>
            </a:r>
            <a:endParaRPr/>
          </a:p>
        </p:txBody>
      </p:sp>
      <p:pic>
        <p:nvPicPr>
          <p:cNvPr id="424" name="Google Shape;424;p29"/>
          <p:cNvPicPr preferRelativeResize="0"/>
          <p:nvPr/>
        </p:nvPicPr>
        <p:blipFill rotWithShape="1">
          <a:blip r:embed="rId3">
            <a:alphaModFix/>
          </a:blip>
          <a:srcRect b="0" l="0" r="0" t="0"/>
          <a:stretch/>
        </p:blipFill>
        <p:spPr>
          <a:xfrm>
            <a:off x="1517262" y="3245458"/>
            <a:ext cx="6555928" cy="3517231"/>
          </a:xfrm>
          <a:prstGeom prst="rect">
            <a:avLst/>
          </a:prstGeom>
          <a:noFill/>
          <a:ln>
            <a:noFill/>
          </a:ln>
        </p:spPr>
      </p:pic>
      <p:sp>
        <p:nvSpPr>
          <p:cNvPr id="425" name="Google Shape;425;p29"/>
          <p:cNvSpPr txBox="1"/>
          <p:nvPr/>
        </p:nvSpPr>
        <p:spPr>
          <a:xfrm>
            <a:off x="1095352" y="3610416"/>
            <a:ext cx="48122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L" sz="3200">
                <a:solidFill>
                  <a:srgbClr val="E8A904"/>
                </a:solidFill>
                <a:latin typeface="Arial"/>
                <a:ea typeface="Arial"/>
                <a:cs typeface="Arial"/>
                <a:sym typeface="Arial"/>
              </a:rPr>
              <a:t>A</a:t>
            </a:r>
            <a:endParaRPr/>
          </a:p>
          <a:p>
            <a:pPr indent="0" lvl="0" marL="0" marR="0" rtl="0" algn="l">
              <a:spcBef>
                <a:spcPts val="0"/>
              </a:spcBef>
              <a:spcAft>
                <a:spcPts val="0"/>
              </a:spcAft>
              <a:buNone/>
            </a:pPr>
            <a:r>
              <a:t/>
            </a:r>
            <a:endParaRPr sz="3200">
              <a:solidFill>
                <a:srgbClr val="E8A904"/>
              </a:solidFill>
              <a:latin typeface="Arial"/>
              <a:ea typeface="Arial"/>
              <a:cs typeface="Arial"/>
              <a:sym typeface="Arial"/>
            </a:endParaRPr>
          </a:p>
          <a:p>
            <a:pPr indent="0" lvl="0" marL="0" marR="0" rtl="0" algn="l">
              <a:spcBef>
                <a:spcPts val="0"/>
              </a:spcBef>
              <a:spcAft>
                <a:spcPts val="0"/>
              </a:spcAft>
              <a:buNone/>
            </a:pPr>
            <a:r>
              <a:rPr lang="es-CL" sz="3200">
                <a:solidFill>
                  <a:srgbClr val="E8A904"/>
                </a:solidFill>
                <a:latin typeface="Arial"/>
                <a:ea typeface="Arial"/>
                <a:cs typeface="Arial"/>
                <a:sym typeface="Arial"/>
              </a:rPr>
              <a:t>B</a:t>
            </a:r>
            <a:endParaRPr/>
          </a:p>
          <a:p>
            <a:pPr indent="0" lvl="0" marL="0" marR="0" rtl="0" algn="l">
              <a:spcBef>
                <a:spcPts val="0"/>
              </a:spcBef>
              <a:spcAft>
                <a:spcPts val="0"/>
              </a:spcAft>
              <a:buNone/>
            </a:pPr>
            <a:r>
              <a:t/>
            </a:r>
            <a:endParaRPr sz="3200">
              <a:solidFill>
                <a:srgbClr val="E8A904"/>
              </a:solidFill>
              <a:latin typeface="Arial"/>
              <a:ea typeface="Arial"/>
              <a:cs typeface="Arial"/>
              <a:sym typeface="Arial"/>
            </a:endParaRPr>
          </a:p>
          <a:p>
            <a:pPr indent="0" lvl="0" marL="0" marR="0" rtl="0" algn="l">
              <a:spcBef>
                <a:spcPts val="0"/>
              </a:spcBef>
              <a:spcAft>
                <a:spcPts val="0"/>
              </a:spcAft>
              <a:buNone/>
            </a:pPr>
            <a:r>
              <a:rPr lang="es-CL" sz="3200">
                <a:solidFill>
                  <a:srgbClr val="E8A904"/>
                </a:solidFill>
                <a:latin typeface="Arial"/>
                <a:ea typeface="Arial"/>
                <a:cs typeface="Arial"/>
                <a:sym typeface="Arial"/>
              </a:rPr>
              <a:t>C</a:t>
            </a:r>
            <a:endParaRPr sz="3200">
              <a:solidFill>
                <a:srgbClr val="E8A904"/>
              </a:solidFill>
              <a:latin typeface="Arial"/>
              <a:ea typeface="Arial"/>
              <a:cs typeface="Arial"/>
              <a:sym typeface="Arial"/>
            </a:endParaRPr>
          </a:p>
        </p:txBody>
      </p:sp>
      <p:sp>
        <p:nvSpPr>
          <p:cNvPr id="426" name="Google Shape;426;p29"/>
          <p:cNvSpPr/>
          <p:nvPr/>
        </p:nvSpPr>
        <p:spPr>
          <a:xfrm>
            <a:off x="1957135" y="350646"/>
            <a:ext cx="3930317"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cap="none">
                <a:solidFill>
                  <a:schemeClr val="lt1"/>
                </a:solidFill>
                <a:latin typeface="Arial"/>
                <a:ea typeface="Arial"/>
                <a:cs typeface="Arial"/>
                <a:sym typeface="Arial"/>
              </a:rPr>
              <a:t>ISO/IEC/IEEE 15288:2015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
          <p:cNvSpPr/>
          <p:nvPr/>
        </p:nvSpPr>
        <p:spPr>
          <a:xfrm>
            <a:off x="5266137" y="1751617"/>
            <a:ext cx="3207613" cy="40318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3600" u="none" cap="none" strike="noStrike">
                <a:solidFill>
                  <a:schemeClr val="lt1"/>
                </a:solidFill>
                <a:latin typeface="Arial"/>
                <a:ea typeface="Arial"/>
                <a:cs typeface="Arial"/>
                <a:sym typeface="Arial"/>
              </a:rPr>
              <a:t>Proyectos de software</a:t>
            </a:r>
            <a:endParaRPr b="1" i="0" sz="3600" u="none" cap="none" strike="noStrike">
              <a:solidFill>
                <a:schemeClr val="lt1"/>
              </a:solidFill>
              <a:latin typeface="Candara"/>
              <a:ea typeface="Candara"/>
              <a:cs typeface="Candara"/>
              <a:sym typeface="Candara"/>
            </a:endParaRPr>
          </a:p>
          <a:p>
            <a:pPr indent="0" lvl="0" marL="0" marR="0" rtl="0" algn="ctr">
              <a:spcBef>
                <a:spcPts val="0"/>
              </a:spcBef>
              <a:spcAft>
                <a:spcPts val="0"/>
              </a:spcAft>
              <a:buNone/>
            </a:pPr>
            <a:r>
              <a:t/>
            </a:r>
            <a:endParaRPr b="1" i="0" sz="3600" u="none" cap="none" strike="noStrike">
              <a:solidFill>
                <a:schemeClr val="lt1"/>
              </a:solidFill>
              <a:latin typeface="Candara"/>
              <a:ea typeface="Candara"/>
              <a:cs typeface="Candara"/>
              <a:sym typeface="Candara"/>
            </a:endParaRPr>
          </a:p>
          <a:p>
            <a:pPr indent="0" lvl="0" marL="0" marR="0" rtl="0" algn="ctr">
              <a:spcBef>
                <a:spcPts val="0"/>
              </a:spcBef>
              <a:spcAft>
                <a:spcPts val="0"/>
              </a:spcAft>
              <a:buNone/>
            </a:pPr>
            <a:r>
              <a:t/>
            </a:r>
            <a:endParaRPr b="1" i="0" sz="1800" u="none" cap="none" strike="noStrike">
              <a:solidFill>
                <a:schemeClr val="lt1"/>
              </a:solidFill>
              <a:latin typeface="Candara"/>
              <a:ea typeface="Candara"/>
              <a:cs typeface="Candara"/>
              <a:sym typeface="Candara"/>
            </a:endParaRPr>
          </a:p>
          <a:p>
            <a:pPr indent="0" lvl="0" marL="0" marR="0" rtl="0" algn="ctr">
              <a:spcBef>
                <a:spcPts val="0"/>
              </a:spcBef>
              <a:spcAft>
                <a:spcPts val="0"/>
              </a:spcAft>
              <a:buNone/>
            </a:pPr>
            <a:r>
              <a:t/>
            </a:r>
            <a:endParaRPr b="1" i="0" sz="3600" u="none" cap="none" strike="noStrike">
              <a:solidFill>
                <a:schemeClr val="lt1"/>
              </a:solidFill>
              <a:latin typeface="Candara"/>
              <a:ea typeface="Candara"/>
              <a:cs typeface="Candara"/>
              <a:sym typeface="Candara"/>
            </a:endParaRPr>
          </a:p>
          <a:p>
            <a:pPr indent="0" lvl="0" marL="0" marR="0" rtl="0" algn="ctr">
              <a:spcBef>
                <a:spcPts val="0"/>
              </a:spcBef>
              <a:spcAft>
                <a:spcPts val="0"/>
              </a:spcAft>
              <a:buNone/>
            </a:pPr>
            <a:r>
              <a:rPr b="0" i="0" lang="es-CL" sz="4400" u="none" cap="none" strike="noStrike">
                <a:solidFill>
                  <a:schemeClr val="lt1"/>
                </a:solidFill>
                <a:latin typeface="Arial"/>
                <a:ea typeface="Arial"/>
                <a:cs typeface="Arial"/>
                <a:sym typeface="Arial"/>
              </a:rPr>
              <a:t>¿Qué es un proyecto?</a:t>
            </a:r>
            <a:endParaRPr b="1" i="0" sz="4400" u="none" cap="none" strike="noStrike">
              <a:solidFill>
                <a:schemeClr val="lt1"/>
              </a:solidFill>
              <a:latin typeface="Candara"/>
              <a:ea typeface="Candara"/>
              <a:cs typeface="Candara"/>
              <a:sym typeface="Candar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0"/>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Esta ISO ayuda a que las PYMES puedan adoptar una cultura TIC y logren un reconocimiento internacional.</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El objetivo es establecer y llevar a cabo de manera sistemática las tareas del proceso de implementación del software, lo que permite cumplir con el alcance del proyecto en calidad, tiempo y costos esperados.</a:t>
            </a:r>
            <a:endParaRPr/>
          </a:p>
        </p:txBody>
      </p:sp>
      <p:pic>
        <p:nvPicPr>
          <p:cNvPr id="432" name="Google Shape;432;p30"/>
          <p:cNvPicPr preferRelativeResize="0"/>
          <p:nvPr/>
        </p:nvPicPr>
        <p:blipFill rotWithShape="1">
          <a:blip r:embed="rId3">
            <a:alphaModFix/>
          </a:blip>
          <a:srcRect b="0" l="0" r="0" t="0"/>
          <a:stretch/>
        </p:blipFill>
        <p:spPr>
          <a:xfrm>
            <a:off x="3582487" y="3914481"/>
            <a:ext cx="5382126" cy="2117350"/>
          </a:xfrm>
          <a:prstGeom prst="rect">
            <a:avLst/>
          </a:prstGeom>
          <a:noFill/>
          <a:ln cap="flat" cmpd="sng" w="9525">
            <a:solidFill>
              <a:srgbClr val="E8A904"/>
            </a:solidFill>
            <a:prstDash val="solid"/>
            <a:round/>
            <a:headEnd len="sm" w="sm" type="none"/>
            <a:tailEnd len="sm" w="sm" type="none"/>
          </a:ln>
        </p:spPr>
      </p:pic>
      <p:sp>
        <p:nvSpPr>
          <p:cNvPr id="433" name="Google Shape;433;p30"/>
          <p:cNvSpPr/>
          <p:nvPr/>
        </p:nvSpPr>
        <p:spPr>
          <a:xfrm>
            <a:off x="1756610" y="387603"/>
            <a:ext cx="3894889" cy="83099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400" cap="none">
                <a:solidFill>
                  <a:schemeClr val="lt1"/>
                </a:solidFill>
                <a:latin typeface="Arial"/>
                <a:ea typeface="Arial"/>
                <a:cs typeface="Arial"/>
                <a:sym typeface="Arial"/>
              </a:rPr>
              <a:t>ISO/IEC 29110:2018</a:t>
            </a:r>
            <a:endParaRPr/>
          </a:p>
          <a:p>
            <a:pPr indent="0" lvl="0" marL="0" marR="0" rtl="0" algn="r">
              <a:spcBef>
                <a:spcPts val="0"/>
              </a:spcBef>
              <a:spcAft>
                <a:spcPts val="0"/>
              </a:spcAft>
              <a:buNone/>
            </a:pPr>
            <a:r>
              <a:t/>
            </a:r>
            <a:endParaRPr sz="2400">
              <a:solidFill>
                <a:schemeClr val="lt1"/>
              </a:solidFill>
              <a:latin typeface="Arial"/>
              <a:ea typeface="Arial"/>
              <a:cs typeface="Arial"/>
              <a:sym typeface="Arial"/>
            </a:endParaRPr>
          </a:p>
        </p:txBody>
      </p:sp>
      <p:pic>
        <p:nvPicPr>
          <p:cNvPr descr="Imagen que contiene tabla, caja, escritorio, sostener&#10;&#10;Descripción generada automáticamente" id="434" name="Google Shape;434;p30"/>
          <p:cNvPicPr preferRelativeResize="0"/>
          <p:nvPr/>
        </p:nvPicPr>
        <p:blipFill rotWithShape="1">
          <a:blip r:embed="rId4">
            <a:alphaModFix/>
          </a:blip>
          <a:srcRect b="0" l="0" r="0" t="0"/>
          <a:stretch/>
        </p:blipFill>
        <p:spPr>
          <a:xfrm>
            <a:off x="848877" y="4162089"/>
            <a:ext cx="2178883" cy="162213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31"/>
          <p:cNvPicPr preferRelativeResize="0"/>
          <p:nvPr/>
        </p:nvPicPr>
        <p:blipFill rotWithShape="1">
          <a:blip r:embed="rId3">
            <a:alphaModFix/>
          </a:blip>
          <a:srcRect b="0" l="0" r="0" t="0"/>
          <a:stretch/>
        </p:blipFill>
        <p:spPr>
          <a:xfrm>
            <a:off x="427500" y="1515979"/>
            <a:ext cx="8289297" cy="4740442"/>
          </a:xfrm>
          <a:prstGeom prst="rect">
            <a:avLst/>
          </a:prstGeom>
          <a:noFill/>
          <a:ln>
            <a:noFill/>
          </a:ln>
        </p:spPr>
      </p:pic>
      <p:sp>
        <p:nvSpPr>
          <p:cNvPr id="440" name="Google Shape;440;p31"/>
          <p:cNvSpPr/>
          <p:nvPr/>
        </p:nvSpPr>
        <p:spPr>
          <a:xfrm>
            <a:off x="818148" y="246620"/>
            <a:ext cx="4993105" cy="70788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CL" sz="2000" cap="none">
                <a:solidFill>
                  <a:schemeClr val="lt1"/>
                </a:solidFill>
                <a:latin typeface="Arial"/>
                <a:ea typeface="Arial"/>
                <a:cs typeface="Arial"/>
                <a:sym typeface="Arial"/>
              </a:rPr>
              <a:t>VISTA SIMPLIFICADA DE LOS PROCESOS ISO/IEC 29110:2018</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2"/>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Para generar de manera estandarizada la documentación de los diferentes procesos presentes en el ciclo de vida del sistema y del software, la ISO 15289 promueve una guía de documentación.</a:t>
            </a:r>
            <a:endParaRPr sz="2400">
              <a:solidFill>
                <a:srgbClr val="9B7103"/>
              </a:solidFill>
            </a:endParaRPr>
          </a:p>
        </p:txBody>
      </p:sp>
      <p:pic>
        <p:nvPicPr>
          <p:cNvPr id="446" name="Google Shape;446;p32"/>
          <p:cNvPicPr preferRelativeResize="0"/>
          <p:nvPr/>
        </p:nvPicPr>
        <p:blipFill rotWithShape="1">
          <a:blip r:embed="rId3">
            <a:alphaModFix/>
          </a:blip>
          <a:srcRect b="0" l="0" r="0" t="0"/>
          <a:stretch/>
        </p:blipFill>
        <p:spPr>
          <a:xfrm>
            <a:off x="3850105" y="3563106"/>
            <a:ext cx="4852737" cy="1746985"/>
          </a:xfrm>
          <a:prstGeom prst="rect">
            <a:avLst/>
          </a:prstGeom>
          <a:noFill/>
          <a:ln>
            <a:noFill/>
          </a:ln>
        </p:spPr>
      </p:pic>
      <p:sp>
        <p:nvSpPr>
          <p:cNvPr id="447" name="Google Shape;447;p32"/>
          <p:cNvSpPr/>
          <p:nvPr/>
        </p:nvSpPr>
        <p:spPr>
          <a:xfrm>
            <a:off x="1475872" y="172291"/>
            <a:ext cx="48006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Arial"/>
                <a:ea typeface="Arial"/>
                <a:cs typeface="Arial"/>
                <a:sym typeface="Arial"/>
              </a:rPr>
              <a:t>¿Cómo documentar los procesos?</a:t>
            </a:r>
            <a:endParaRPr/>
          </a:p>
        </p:txBody>
      </p:sp>
      <p:pic>
        <p:nvPicPr>
          <p:cNvPr descr="Resultado de imagen para documentos de sistemas de informacion" id="448" name="Google Shape;448;p32"/>
          <p:cNvPicPr preferRelativeResize="0"/>
          <p:nvPr/>
        </p:nvPicPr>
        <p:blipFill rotWithShape="1">
          <a:blip r:embed="rId4">
            <a:alphaModFix/>
          </a:blip>
          <a:srcRect b="0" l="0" r="0" t="0"/>
          <a:stretch/>
        </p:blipFill>
        <p:spPr>
          <a:xfrm>
            <a:off x="352927" y="3406696"/>
            <a:ext cx="3165016" cy="2106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3"/>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A la hora de adquirir software de terceros, es importante conocer que posee el mercado que me pueda ayudar a solucionar mi problema o si tengo seguridad de lo que necesito, solicitar la información un producto o su cotización.</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Posterior a esta información se pueden acordar “pruebas de conceptos” a modo de comprobar como se ejecutaría el producto en nuestra organización, en forma experimental.</a:t>
            </a:r>
            <a:endParaRPr sz="2400">
              <a:solidFill>
                <a:srgbClr val="9B7103"/>
              </a:solidFill>
            </a:endParaRPr>
          </a:p>
        </p:txBody>
      </p:sp>
      <p:sp>
        <p:nvSpPr>
          <p:cNvPr id="454" name="Google Shape;454;p33"/>
          <p:cNvSpPr/>
          <p:nvPr/>
        </p:nvSpPr>
        <p:spPr>
          <a:xfrm>
            <a:off x="1648327" y="257496"/>
            <a:ext cx="439152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000">
                <a:solidFill>
                  <a:schemeClr val="lt1"/>
                </a:solidFill>
                <a:latin typeface="Arial"/>
                <a:ea typeface="Arial"/>
                <a:cs typeface="Arial"/>
                <a:sym typeface="Arial"/>
              </a:rPr>
              <a:t>Consideraciones ante la compra de productos o servicios</a:t>
            </a:r>
            <a:endParaRPr/>
          </a:p>
        </p:txBody>
      </p:sp>
      <p:pic>
        <p:nvPicPr>
          <p:cNvPr descr="Resultado de imagen para vigilancia tecnológica" id="455" name="Google Shape;455;p33"/>
          <p:cNvPicPr preferRelativeResize="0"/>
          <p:nvPr/>
        </p:nvPicPr>
        <p:blipFill rotWithShape="1">
          <a:blip r:embed="rId3">
            <a:alphaModFix/>
          </a:blip>
          <a:srcRect b="0" l="0" r="0" t="18964"/>
          <a:stretch/>
        </p:blipFill>
        <p:spPr>
          <a:xfrm>
            <a:off x="5038976" y="4924926"/>
            <a:ext cx="2466975" cy="14974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4"/>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Es este ámbito cobra relevancia el conocimiento sobre contratos informáticos, ya que existen servicios que serían pagados y que se deben cumplir.</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Normalmente estos acuerdos son denominados Service Level Agreement (SLA) que describen el nivel de servicio que un cliente espera de su proveedor. </a:t>
            </a:r>
            <a:endParaRPr/>
          </a:p>
        </p:txBody>
      </p:sp>
      <p:sp>
        <p:nvSpPr>
          <p:cNvPr id="461" name="Google Shape;461;p34"/>
          <p:cNvSpPr/>
          <p:nvPr/>
        </p:nvSpPr>
        <p:spPr>
          <a:xfrm>
            <a:off x="1588168" y="192227"/>
            <a:ext cx="449981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000">
                <a:solidFill>
                  <a:schemeClr val="lt1"/>
                </a:solidFill>
                <a:latin typeface="Arial"/>
                <a:ea typeface="Arial"/>
                <a:cs typeface="Arial"/>
                <a:sym typeface="Arial"/>
              </a:rPr>
              <a:t>Consideraciones ante la compra de productos o servicios</a:t>
            </a:r>
            <a:endParaRPr/>
          </a:p>
        </p:txBody>
      </p:sp>
      <p:pic>
        <p:nvPicPr>
          <p:cNvPr descr="Resultado de imagen para que es un SLA" id="462" name="Google Shape;462;p34"/>
          <p:cNvPicPr preferRelativeResize="0"/>
          <p:nvPr/>
        </p:nvPicPr>
        <p:blipFill rotWithShape="1">
          <a:blip r:embed="rId3">
            <a:alphaModFix/>
          </a:blip>
          <a:srcRect b="0" l="0" r="0" t="0"/>
          <a:stretch/>
        </p:blipFill>
        <p:spPr>
          <a:xfrm>
            <a:off x="1840832" y="3861107"/>
            <a:ext cx="5839326" cy="2495293"/>
          </a:xfrm>
          <a:prstGeom prst="rect">
            <a:avLst/>
          </a:prstGeom>
          <a:noFill/>
          <a:ln cap="flat" cmpd="sng" w="9525">
            <a:solidFill>
              <a:srgbClr val="E8A904"/>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5"/>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0"/>
              </a:spcBef>
              <a:spcAft>
                <a:spcPts val="0"/>
              </a:spcAft>
              <a:buClr>
                <a:srgbClr val="9B7103"/>
              </a:buClr>
              <a:buSzPts val="2800"/>
              <a:buChar char="»"/>
            </a:pPr>
            <a:r>
              <a:rPr lang="es-CL" sz="2100">
                <a:solidFill>
                  <a:srgbClr val="9B7103"/>
                </a:solidFill>
              </a:rPr>
              <a:t>Una Solicitud de Información (RFI) se utiliza cuando se sabe lo que se requiere en términos del software, pero necesita más información sobre lo que ofrecen los proveedores, los cuales pueden responder con las características de sus productos.</a:t>
            </a:r>
            <a:endParaRPr/>
          </a:p>
          <a:p>
            <a:pPr indent="-228600" lvl="0" marL="457200" rtl="0" algn="just">
              <a:lnSpc>
                <a:spcPct val="90000"/>
              </a:lnSpc>
              <a:spcBef>
                <a:spcPts val="0"/>
              </a:spcBef>
              <a:spcAft>
                <a:spcPts val="0"/>
              </a:spcAft>
              <a:buClr>
                <a:srgbClr val="9B7103"/>
              </a:buClr>
              <a:buSzPts val="2800"/>
              <a:buNone/>
            </a:pPr>
            <a:r>
              <a:t/>
            </a:r>
            <a:endParaRPr sz="2100">
              <a:solidFill>
                <a:srgbClr val="9B7103"/>
              </a:solidFill>
            </a:endParaRPr>
          </a:p>
          <a:p>
            <a:pPr indent="-406400" lvl="0" marL="457200" rtl="0" algn="just">
              <a:lnSpc>
                <a:spcPct val="90000"/>
              </a:lnSpc>
              <a:spcBef>
                <a:spcPts val="0"/>
              </a:spcBef>
              <a:spcAft>
                <a:spcPts val="0"/>
              </a:spcAft>
              <a:buClr>
                <a:srgbClr val="9B7103"/>
              </a:buClr>
              <a:buSzPts val="2800"/>
              <a:buChar char="»"/>
            </a:pPr>
            <a:r>
              <a:rPr lang="es-CL" sz="2100">
                <a:solidFill>
                  <a:srgbClr val="9B7103"/>
                </a:solidFill>
              </a:rPr>
              <a:t>Es una solicitud de información sobre determinadas necesidades de la empresa.</a:t>
            </a:r>
            <a:endParaRPr sz="2100">
              <a:solidFill>
                <a:srgbClr val="9B7103"/>
              </a:solidFill>
            </a:endParaRPr>
          </a:p>
        </p:txBody>
      </p:sp>
      <p:sp>
        <p:nvSpPr>
          <p:cNvPr id="468" name="Google Shape;468;p35"/>
          <p:cNvSpPr/>
          <p:nvPr/>
        </p:nvSpPr>
        <p:spPr>
          <a:xfrm>
            <a:off x="1732546" y="175952"/>
            <a:ext cx="441559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000">
                <a:solidFill>
                  <a:schemeClr val="lt1"/>
                </a:solidFill>
                <a:latin typeface="Arial"/>
                <a:ea typeface="Arial"/>
                <a:cs typeface="Arial"/>
                <a:sym typeface="Arial"/>
              </a:rPr>
              <a:t>Comunicaciones con proveedores </a:t>
            </a:r>
            <a:endParaRPr/>
          </a:p>
          <a:p>
            <a:pPr indent="0" lvl="0" marL="0" marR="0" rtl="0" algn="ctr">
              <a:spcBef>
                <a:spcPts val="0"/>
              </a:spcBef>
              <a:spcAft>
                <a:spcPts val="0"/>
              </a:spcAft>
              <a:buNone/>
            </a:pPr>
            <a:r>
              <a:rPr lang="es-CL" sz="2000">
                <a:solidFill>
                  <a:schemeClr val="lt1"/>
                </a:solidFill>
                <a:latin typeface="Arial"/>
                <a:ea typeface="Arial"/>
                <a:cs typeface="Arial"/>
                <a:sym typeface="Arial"/>
              </a:rPr>
              <a:t>Request For Information</a:t>
            </a:r>
            <a:endParaRPr sz="2000">
              <a:solidFill>
                <a:schemeClr val="lt1"/>
              </a:solidFill>
              <a:latin typeface="Arial"/>
              <a:ea typeface="Arial"/>
              <a:cs typeface="Arial"/>
              <a:sym typeface="Arial"/>
            </a:endParaRPr>
          </a:p>
        </p:txBody>
      </p:sp>
      <p:pic>
        <p:nvPicPr>
          <p:cNvPr id="469" name="Google Shape;469;p35"/>
          <p:cNvPicPr preferRelativeResize="0"/>
          <p:nvPr/>
        </p:nvPicPr>
        <p:blipFill rotWithShape="1">
          <a:blip r:embed="rId3">
            <a:alphaModFix/>
          </a:blip>
          <a:srcRect b="37724" l="0" r="0" t="0"/>
          <a:stretch/>
        </p:blipFill>
        <p:spPr>
          <a:xfrm>
            <a:off x="5502692" y="3429000"/>
            <a:ext cx="2522372" cy="3171451"/>
          </a:xfrm>
          <a:prstGeom prst="rect">
            <a:avLst/>
          </a:prstGeom>
          <a:noFill/>
          <a:ln cap="flat" cmpd="sng" w="38100">
            <a:solidFill>
              <a:schemeClr val="dk1"/>
            </a:solidFill>
            <a:prstDash val="solid"/>
            <a:round/>
            <a:headEnd len="sm" w="sm" type="none"/>
            <a:tailEnd len="sm" w="sm" type="none"/>
          </a:ln>
        </p:spPr>
      </p:pic>
      <p:pic>
        <p:nvPicPr>
          <p:cNvPr descr="Resultado de imagen para request for information" id="470" name="Google Shape;470;p35"/>
          <p:cNvPicPr preferRelativeResize="0"/>
          <p:nvPr/>
        </p:nvPicPr>
        <p:blipFill rotWithShape="1">
          <a:blip r:embed="rId4">
            <a:alphaModFix/>
          </a:blip>
          <a:srcRect b="0" l="0" r="0" t="0"/>
          <a:stretch/>
        </p:blipFill>
        <p:spPr>
          <a:xfrm>
            <a:off x="923752" y="3787500"/>
            <a:ext cx="3648248" cy="21688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6"/>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0"/>
              </a:spcBef>
              <a:spcAft>
                <a:spcPts val="0"/>
              </a:spcAft>
              <a:buClr>
                <a:srgbClr val="9B7103"/>
              </a:buClr>
              <a:buSzPts val="2800"/>
              <a:buChar char="»"/>
            </a:pPr>
            <a:r>
              <a:rPr lang="es-CL" sz="2000">
                <a:solidFill>
                  <a:srgbClr val="9B7103"/>
                </a:solidFill>
              </a:rPr>
              <a:t>Una Solicitud de Propuesta (RFP)  se usa cuando sabe que tiene un problema, está identificado y se necesita una propuesta de solución desde el mercado bajo ciertas reglas para la forma de adquisición del producto,  características , funcionamiento, tiempos de respuesta u otros.</a:t>
            </a:r>
            <a:endParaRPr/>
          </a:p>
          <a:p>
            <a:pPr indent="-228600" lvl="0" marL="457200" rtl="0" algn="just">
              <a:lnSpc>
                <a:spcPct val="90000"/>
              </a:lnSpc>
              <a:spcBef>
                <a:spcPts val="0"/>
              </a:spcBef>
              <a:spcAft>
                <a:spcPts val="0"/>
              </a:spcAft>
              <a:buClr>
                <a:srgbClr val="9B7103"/>
              </a:buClr>
              <a:buSzPts val="2800"/>
              <a:buNone/>
            </a:pPr>
            <a:r>
              <a:t/>
            </a:r>
            <a:endParaRPr sz="2000">
              <a:solidFill>
                <a:srgbClr val="9B7103"/>
              </a:solidFill>
            </a:endParaRPr>
          </a:p>
          <a:p>
            <a:pPr indent="-406400" lvl="0" marL="457200" rtl="0" algn="just">
              <a:lnSpc>
                <a:spcPct val="90000"/>
              </a:lnSpc>
              <a:spcBef>
                <a:spcPts val="0"/>
              </a:spcBef>
              <a:spcAft>
                <a:spcPts val="0"/>
              </a:spcAft>
              <a:buClr>
                <a:srgbClr val="9B7103"/>
              </a:buClr>
              <a:buSzPts val="2800"/>
              <a:buChar char="»"/>
            </a:pPr>
            <a:r>
              <a:rPr lang="es-CL" sz="2000">
                <a:solidFill>
                  <a:srgbClr val="9B7103"/>
                </a:solidFill>
              </a:rPr>
              <a:t>En este caso se desea que el proveedor proponga una solución.</a:t>
            </a:r>
            <a:endParaRPr/>
          </a:p>
          <a:p>
            <a:pPr indent="0" lvl="0" marL="0" rtl="0" algn="l">
              <a:lnSpc>
                <a:spcPct val="90000"/>
              </a:lnSpc>
              <a:spcBef>
                <a:spcPts val="0"/>
              </a:spcBef>
              <a:spcAft>
                <a:spcPts val="0"/>
              </a:spcAft>
              <a:buClr>
                <a:srgbClr val="9B7103"/>
              </a:buClr>
              <a:buSzPts val="2800"/>
              <a:buNone/>
            </a:pPr>
            <a:r>
              <a:t/>
            </a:r>
            <a:endParaRPr>
              <a:solidFill>
                <a:srgbClr val="9B7103"/>
              </a:solidFill>
            </a:endParaRPr>
          </a:p>
        </p:txBody>
      </p:sp>
      <p:sp>
        <p:nvSpPr>
          <p:cNvPr id="476" name="Google Shape;476;p36"/>
          <p:cNvSpPr/>
          <p:nvPr/>
        </p:nvSpPr>
        <p:spPr>
          <a:xfrm>
            <a:off x="1600200" y="256014"/>
            <a:ext cx="436291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000">
                <a:solidFill>
                  <a:schemeClr val="lt1"/>
                </a:solidFill>
                <a:latin typeface="Arial"/>
                <a:ea typeface="Arial"/>
                <a:cs typeface="Arial"/>
                <a:sym typeface="Arial"/>
              </a:rPr>
              <a:t>Comunicaciones con proveedores </a:t>
            </a:r>
            <a:endParaRPr/>
          </a:p>
          <a:p>
            <a:pPr indent="0" lvl="0" marL="0" marR="0" rtl="0" algn="ctr">
              <a:spcBef>
                <a:spcPts val="0"/>
              </a:spcBef>
              <a:spcAft>
                <a:spcPts val="0"/>
              </a:spcAft>
              <a:buNone/>
            </a:pPr>
            <a:r>
              <a:rPr lang="es-CL" sz="2000">
                <a:solidFill>
                  <a:schemeClr val="lt1"/>
                </a:solidFill>
                <a:latin typeface="Arial"/>
                <a:ea typeface="Arial"/>
                <a:cs typeface="Arial"/>
                <a:sym typeface="Arial"/>
              </a:rPr>
              <a:t>Request For </a:t>
            </a:r>
            <a:r>
              <a:rPr lang="es-CL" sz="2000">
                <a:solidFill>
                  <a:schemeClr val="lt1"/>
                </a:solidFill>
              </a:rPr>
              <a:t>Proposal</a:t>
            </a:r>
            <a:endParaRPr sz="2000">
              <a:solidFill>
                <a:schemeClr val="lt1"/>
              </a:solidFill>
              <a:latin typeface="Arial"/>
              <a:ea typeface="Arial"/>
              <a:cs typeface="Arial"/>
              <a:sym typeface="Arial"/>
            </a:endParaRPr>
          </a:p>
        </p:txBody>
      </p:sp>
      <p:pic>
        <p:nvPicPr>
          <p:cNvPr descr="Resultado de imagen para request for proposal" id="477" name="Google Shape;477;p36"/>
          <p:cNvPicPr preferRelativeResize="0"/>
          <p:nvPr/>
        </p:nvPicPr>
        <p:blipFill rotWithShape="1">
          <a:blip r:embed="rId3">
            <a:alphaModFix/>
          </a:blip>
          <a:srcRect b="0" l="0" r="0" t="0"/>
          <a:stretch/>
        </p:blipFill>
        <p:spPr>
          <a:xfrm>
            <a:off x="1005834" y="3429000"/>
            <a:ext cx="3794960" cy="2710686"/>
          </a:xfrm>
          <a:prstGeom prst="rect">
            <a:avLst/>
          </a:prstGeom>
          <a:noFill/>
          <a:ln>
            <a:noFill/>
          </a:ln>
        </p:spPr>
      </p:pic>
      <p:pic>
        <p:nvPicPr>
          <p:cNvPr descr="Resultado de imagen para request for proposal" id="478" name="Google Shape;478;p36"/>
          <p:cNvPicPr preferRelativeResize="0"/>
          <p:nvPr/>
        </p:nvPicPr>
        <p:blipFill rotWithShape="1">
          <a:blip r:embed="rId4">
            <a:alphaModFix/>
          </a:blip>
          <a:srcRect b="0" l="0" r="0" t="0"/>
          <a:stretch/>
        </p:blipFill>
        <p:spPr>
          <a:xfrm>
            <a:off x="5512478" y="2973076"/>
            <a:ext cx="2810552" cy="3638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idx="1" type="body"/>
          </p:nvPr>
        </p:nvSpPr>
        <p:spPr>
          <a:xfrm>
            <a:off x="294150" y="1218600"/>
            <a:ext cx="8555700" cy="5137800"/>
          </a:xfrm>
          <a:prstGeom prst="rect">
            <a:avLst/>
          </a:prstGeom>
          <a:noFill/>
          <a:ln>
            <a:noFill/>
          </a:ln>
        </p:spPr>
        <p:txBody>
          <a:bodyPr anchorCtr="0" anchor="t" bIns="45700" lIns="91425" spcFirstLastPara="1" rIns="91425" wrap="square" tIns="45700">
            <a:normAutofit/>
          </a:bodyPr>
          <a:lstStyle/>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3"/>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4"/>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5"/>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6"/>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7"/>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8"/>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9"/>
            </a:endParaRPr>
          </a:p>
          <a:p>
            <a:pPr indent="-228600" lvl="0" marL="457200" marR="0" rtl="0" algn="l">
              <a:lnSpc>
                <a:spcPct val="90000"/>
              </a:lnSpc>
              <a:spcBef>
                <a:spcPts val="1000"/>
              </a:spcBef>
              <a:spcAft>
                <a:spcPts val="0"/>
              </a:spcAft>
              <a:buClr>
                <a:srgbClr val="DE3075"/>
              </a:buClr>
              <a:buSzPts val="2800"/>
              <a:buFont typeface="Franklin Gothic"/>
              <a:buNone/>
            </a:pPr>
            <a:r>
              <a:t/>
            </a:r>
            <a:endParaRPr u="sng">
              <a:solidFill>
                <a:schemeClr val="hlink"/>
              </a:solidFill>
              <a:hlinkClick r:id="rId10"/>
            </a:endParaRPr>
          </a:p>
          <a:p>
            <a:pPr indent="-228600" lvl="0" marL="457200" marR="0" rtl="0" algn="l">
              <a:lnSpc>
                <a:spcPct val="90000"/>
              </a:lnSpc>
              <a:spcBef>
                <a:spcPts val="1000"/>
              </a:spcBef>
              <a:spcAft>
                <a:spcPts val="0"/>
              </a:spcAft>
              <a:buClr>
                <a:srgbClr val="DE3075"/>
              </a:buClr>
              <a:buSzPts val="2800"/>
              <a:buFont typeface="Franklin Gothic"/>
              <a:buNone/>
            </a:pPr>
            <a:r>
              <a:t/>
            </a:r>
            <a:endParaRPr sz="1200" u="sng">
              <a:solidFill>
                <a:schemeClr val="hlink"/>
              </a:solidFill>
              <a:hlinkClick r:id="rId11"/>
            </a:endParaRPr>
          </a:p>
          <a:p>
            <a:pPr indent="-342900" lvl="2" marL="1371600" rtl="0" algn="l">
              <a:lnSpc>
                <a:spcPct val="90000"/>
              </a:lnSpc>
              <a:spcBef>
                <a:spcPts val="500"/>
              </a:spcBef>
              <a:spcAft>
                <a:spcPts val="0"/>
              </a:spcAft>
              <a:buSzPts val="1800"/>
              <a:buChar char="○"/>
            </a:pPr>
            <a:r>
              <a:rPr lang="es-CL" sz="1700" u="sng">
                <a:solidFill>
                  <a:schemeClr val="hlink"/>
                </a:solidFill>
                <a:hlinkClick r:id="rId12"/>
              </a:rPr>
              <a:t>https://biddown.com/</a:t>
            </a:r>
            <a:endParaRPr sz="1700"/>
          </a:p>
        </p:txBody>
      </p:sp>
      <p:pic>
        <p:nvPicPr>
          <p:cNvPr id="484" name="Google Shape;484;p37"/>
          <p:cNvPicPr preferRelativeResize="0"/>
          <p:nvPr/>
        </p:nvPicPr>
        <p:blipFill rotWithShape="1">
          <a:blip r:embed="rId13">
            <a:alphaModFix/>
          </a:blip>
          <a:srcRect b="0" l="0" r="0" t="0"/>
          <a:stretch/>
        </p:blipFill>
        <p:spPr>
          <a:xfrm>
            <a:off x="272810" y="1447516"/>
            <a:ext cx="8601104" cy="4841590"/>
          </a:xfrm>
          <a:prstGeom prst="rect">
            <a:avLst/>
          </a:prstGeom>
          <a:noFill/>
          <a:ln>
            <a:noFill/>
          </a:ln>
        </p:spPr>
      </p:pic>
      <p:sp>
        <p:nvSpPr>
          <p:cNvPr id="485" name="Google Shape;485;p37"/>
          <p:cNvSpPr/>
          <p:nvPr/>
        </p:nvSpPr>
        <p:spPr>
          <a:xfrm>
            <a:off x="1648327" y="196802"/>
            <a:ext cx="440355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CL" sz="2400">
                <a:solidFill>
                  <a:schemeClr val="lt1"/>
                </a:solidFill>
                <a:latin typeface="Arial"/>
                <a:ea typeface="Arial"/>
                <a:cs typeface="Arial"/>
                <a:sym typeface="Arial"/>
              </a:rPr>
              <a:t>Comunicaciones con proveedores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8"/>
          <p:cNvSpPr txBox="1"/>
          <p:nvPr/>
        </p:nvSpPr>
        <p:spPr>
          <a:xfrm>
            <a:off x="4995179" y="4198775"/>
            <a:ext cx="3545634"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L" sz="3600">
                <a:solidFill>
                  <a:schemeClr val="lt1"/>
                </a:solidFill>
                <a:latin typeface="Arial"/>
                <a:ea typeface="Arial"/>
                <a:cs typeface="Arial"/>
                <a:sym typeface="Arial"/>
              </a:rPr>
              <a:t>¡Muchas gracias!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
          <p:cNvSpPr/>
          <p:nvPr/>
        </p:nvSpPr>
        <p:spPr>
          <a:xfrm>
            <a:off x="2009274" y="327451"/>
            <a:ext cx="342499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L" sz="2400" u="none" cap="none" strike="noStrike">
                <a:solidFill>
                  <a:schemeClr val="lt1"/>
                </a:solidFill>
                <a:latin typeface="Candara"/>
                <a:ea typeface="Candara"/>
                <a:cs typeface="Candara"/>
                <a:sym typeface="Candara"/>
              </a:rPr>
              <a:t>Proyectos de Software</a:t>
            </a:r>
            <a:endParaRPr/>
          </a:p>
        </p:txBody>
      </p:sp>
      <p:sp>
        <p:nvSpPr>
          <p:cNvPr id="228" name="Google Shape;228;p4"/>
          <p:cNvSpPr/>
          <p:nvPr/>
        </p:nvSpPr>
        <p:spPr>
          <a:xfrm>
            <a:off x="254418" y="1361307"/>
            <a:ext cx="5397082"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1800" u="none" cap="none" strike="noStrike">
                <a:solidFill>
                  <a:srgbClr val="9B7103"/>
                </a:solidFill>
                <a:latin typeface="Arial"/>
                <a:ea typeface="Arial"/>
                <a:cs typeface="Arial"/>
                <a:sym typeface="Arial"/>
              </a:rPr>
              <a:t>En la experiencia anterior, descubrimos que el software como producto debe ser </a:t>
            </a:r>
            <a:r>
              <a:rPr b="1" i="0" lang="es-CL" sz="1800" u="none" cap="none" strike="noStrike">
                <a:solidFill>
                  <a:srgbClr val="9B7103"/>
                </a:solidFill>
                <a:latin typeface="Arial"/>
                <a:ea typeface="Arial"/>
                <a:cs typeface="Arial"/>
                <a:sym typeface="Arial"/>
              </a:rPr>
              <a:t>desarrollado bajo determinados estándares</a:t>
            </a:r>
            <a:r>
              <a:rPr b="0" i="0" lang="es-CL" sz="1800" u="none" cap="none" strike="noStrike">
                <a:solidFill>
                  <a:srgbClr val="9B7103"/>
                </a:solidFill>
                <a:latin typeface="Arial"/>
                <a:ea typeface="Arial"/>
                <a:cs typeface="Arial"/>
                <a:sym typeface="Arial"/>
              </a:rPr>
              <a:t>, lo cual nos aportará </a:t>
            </a:r>
            <a:r>
              <a:rPr b="1" i="0" lang="es-CL" sz="1800" u="none" cap="none" strike="noStrike">
                <a:solidFill>
                  <a:srgbClr val="9B7103"/>
                </a:solidFill>
                <a:latin typeface="Arial"/>
                <a:ea typeface="Arial"/>
                <a:cs typeface="Arial"/>
                <a:sym typeface="Arial"/>
              </a:rPr>
              <a:t>calidad y menor probabilidad de fracaso</a:t>
            </a:r>
            <a:r>
              <a:rPr b="0" i="0" lang="es-CL" sz="1800" u="none" cap="none" strike="noStrike">
                <a:solidFill>
                  <a:srgbClr val="9B7103"/>
                </a:solidFill>
                <a:latin typeface="Arial"/>
                <a:ea typeface="Arial"/>
                <a:cs typeface="Arial"/>
                <a:sym typeface="Arial"/>
              </a:rPr>
              <a:t>.</a:t>
            </a:r>
            <a:endParaRPr/>
          </a:p>
          <a:p>
            <a:pPr indent="0" lvl="0" marL="0" marR="0" rtl="0" algn="just">
              <a:spcBef>
                <a:spcPts val="0"/>
              </a:spcBef>
              <a:spcAft>
                <a:spcPts val="0"/>
              </a:spcAft>
              <a:buNone/>
            </a:pPr>
            <a:r>
              <a:t/>
            </a:r>
            <a:endParaRPr b="0" i="0" sz="1800" u="none" cap="none" strike="noStrike">
              <a:solidFill>
                <a:srgbClr val="9B7103"/>
              </a:solidFill>
              <a:latin typeface="Arial"/>
              <a:ea typeface="Arial"/>
              <a:cs typeface="Arial"/>
              <a:sym typeface="Arial"/>
            </a:endParaRPr>
          </a:p>
          <a:p>
            <a:pPr indent="0" lvl="0" marL="0" marR="0" rtl="0" algn="just">
              <a:spcBef>
                <a:spcPts val="0"/>
              </a:spcBef>
              <a:spcAft>
                <a:spcPts val="0"/>
              </a:spcAft>
              <a:buNone/>
            </a:pPr>
            <a:r>
              <a:rPr b="0" i="0" lang="es-CL" sz="1800" u="none" cap="none" strike="noStrike">
                <a:solidFill>
                  <a:srgbClr val="9B7103"/>
                </a:solidFill>
                <a:latin typeface="Arial"/>
                <a:ea typeface="Arial"/>
                <a:cs typeface="Arial"/>
                <a:sym typeface="Arial"/>
              </a:rPr>
              <a:t>En esta experiencia veremos que el desarrollo de software en un marco de objetivos y metas de una organización, conforman </a:t>
            </a:r>
            <a:r>
              <a:rPr b="1" i="0" lang="es-CL" sz="1800" u="none" cap="none" strike="noStrike">
                <a:solidFill>
                  <a:srgbClr val="9B7103"/>
                </a:solidFill>
                <a:latin typeface="Arial"/>
                <a:ea typeface="Arial"/>
                <a:cs typeface="Arial"/>
                <a:sym typeface="Arial"/>
              </a:rPr>
              <a:t>sistemas de información </a:t>
            </a:r>
            <a:r>
              <a:rPr b="0" i="0" lang="es-CL" sz="1800" u="none" cap="none" strike="noStrike">
                <a:solidFill>
                  <a:srgbClr val="9B7103"/>
                </a:solidFill>
                <a:latin typeface="Arial"/>
                <a:ea typeface="Arial"/>
                <a:cs typeface="Arial"/>
                <a:sym typeface="Arial"/>
              </a:rPr>
              <a:t>los cuales obedece a </a:t>
            </a:r>
            <a:r>
              <a:rPr b="1" i="0" lang="es-CL" sz="1800" u="none" cap="none" strike="noStrike">
                <a:solidFill>
                  <a:srgbClr val="9B7103"/>
                </a:solidFill>
                <a:latin typeface="Arial"/>
                <a:ea typeface="Arial"/>
                <a:cs typeface="Arial"/>
                <a:sym typeface="Arial"/>
              </a:rPr>
              <a:t>requerimientos de los clientes </a:t>
            </a:r>
            <a:r>
              <a:rPr b="0" i="0" lang="es-CL" sz="1800" u="none" cap="none" strike="noStrike">
                <a:solidFill>
                  <a:srgbClr val="9B7103"/>
                </a:solidFill>
                <a:latin typeface="Arial"/>
                <a:ea typeface="Arial"/>
                <a:cs typeface="Arial"/>
                <a:sym typeface="Arial"/>
              </a:rPr>
              <a:t>en un contexto de </a:t>
            </a:r>
            <a:r>
              <a:rPr b="1" i="0" lang="es-CL" sz="1800" u="none" cap="none" strike="noStrike">
                <a:solidFill>
                  <a:srgbClr val="9B7103"/>
                </a:solidFill>
                <a:latin typeface="Arial"/>
                <a:ea typeface="Arial"/>
                <a:cs typeface="Arial"/>
                <a:sym typeface="Arial"/>
              </a:rPr>
              <a:t>necesidades de negocio </a:t>
            </a:r>
            <a:r>
              <a:rPr b="0" i="0" lang="es-CL" sz="1800" u="none" cap="none" strike="noStrike">
                <a:solidFill>
                  <a:srgbClr val="9B7103"/>
                </a:solidFill>
                <a:latin typeface="Arial"/>
                <a:ea typeface="Arial"/>
                <a:cs typeface="Arial"/>
                <a:sym typeface="Arial"/>
              </a:rPr>
              <a:t>que las empresas poseen, es decir, los </a:t>
            </a:r>
            <a:r>
              <a:rPr b="1" i="0" lang="es-CL" sz="1800" u="none" cap="none" strike="noStrike">
                <a:solidFill>
                  <a:srgbClr val="9B7103"/>
                </a:solidFill>
                <a:latin typeface="Arial"/>
                <a:ea typeface="Arial"/>
                <a:cs typeface="Arial"/>
                <a:sym typeface="Arial"/>
              </a:rPr>
              <a:t>sistemas de información </a:t>
            </a:r>
            <a:r>
              <a:rPr b="0" i="0" lang="es-CL" sz="1800" u="none" cap="none" strike="noStrike">
                <a:solidFill>
                  <a:srgbClr val="9B7103"/>
                </a:solidFill>
                <a:latin typeface="Arial"/>
                <a:ea typeface="Arial"/>
                <a:cs typeface="Arial"/>
                <a:sym typeface="Arial"/>
              </a:rPr>
              <a:t>están al servicio para </a:t>
            </a:r>
            <a:r>
              <a:rPr b="1" i="0" lang="es-CL" sz="1800" u="none" cap="none" strike="noStrike">
                <a:solidFill>
                  <a:srgbClr val="9B7103"/>
                </a:solidFill>
                <a:latin typeface="Arial"/>
                <a:ea typeface="Arial"/>
                <a:cs typeface="Arial"/>
                <a:sym typeface="Arial"/>
              </a:rPr>
              <a:t>permitir</a:t>
            </a:r>
            <a:r>
              <a:rPr b="0" i="0" lang="es-CL" sz="1800" u="none" cap="none" strike="noStrike">
                <a:solidFill>
                  <a:srgbClr val="9B7103"/>
                </a:solidFill>
                <a:latin typeface="Arial"/>
                <a:ea typeface="Arial"/>
                <a:cs typeface="Arial"/>
                <a:sym typeface="Arial"/>
              </a:rPr>
              <a:t> a las organizaciones ejecutar su negocio y por consiguiente existir como organización o </a:t>
            </a:r>
            <a:r>
              <a:rPr b="1" i="0" lang="es-CL" sz="1800" u="none" cap="none" strike="noStrike">
                <a:solidFill>
                  <a:srgbClr val="9B7103"/>
                </a:solidFill>
                <a:latin typeface="Arial"/>
                <a:ea typeface="Arial"/>
                <a:cs typeface="Arial"/>
                <a:sym typeface="Arial"/>
              </a:rPr>
              <a:t>mantenerse viables </a:t>
            </a:r>
            <a:r>
              <a:rPr b="0" i="0" lang="es-CL" sz="1800" u="none" cap="none" strike="noStrike">
                <a:solidFill>
                  <a:srgbClr val="9B7103"/>
                </a:solidFill>
                <a:latin typeface="Arial"/>
                <a:ea typeface="Arial"/>
                <a:cs typeface="Arial"/>
                <a:sym typeface="Arial"/>
              </a:rPr>
              <a:t>en mercado. m</a:t>
            </a:r>
            <a:endParaRPr b="0" i="0" sz="1800" u="none" cap="none" strike="noStrike">
              <a:solidFill>
                <a:srgbClr val="9B7103"/>
              </a:solidFill>
              <a:latin typeface="Arial"/>
              <a:ea typeface="Arial"/>
              <a:cs typeface="Arial"/>
              <a:sym typeface="Arial"/>
            </a:endParaRPr>
          </a:p>
        </p:txBody>
      </p:sp>
      <p:pic>
        <p:nvPicPr>
          <p:cNvPr descr="Resultado de imagen para proyectos de software" id="229" name="Google Shape;229;p4"/>
          <p:cNvPicPr preferRelativeResize="0"/>
          <p:nvPr/>
        </p:nvPicPr>
        <p:blipFill rotWithShape="1">
          <a:blip r:embed="rId3">
            <a:alphaModFix/>
          </a:blip>
          <a:srcRect b="0" l="0" r="0" t="0"/>
          <a:stretch/>
        </p:blipFill>
        <p:spPr>
          <a:xfrm>
            <a:off x="5813359" y="2373085"/>
            <a:ext cx="3173515" cy="21118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pic>
        <p:nvPicPr>
          <p:cNvPr id="235" name="Google Shape;235;p5"/>
          <p:cNvPicPr preferRelativeResize="0"/>
          <p:nvPr/>
        </p:nvPicPr>
        <p:blipFill rotWithShape="1">
          <a:blip r:embed="rId3">
            <a:alphaModFix/>
          </a:blip>
          <a:srcRect b="0" l="0" r="0" t="0"/>
          <a:stretch/>
        </p:blipFill>
        <p:spPr>
          <a:xfrm>
            <a:off x="5888956" y="2454442"/>
            <a:ext cx="3112168" cy="2334126"/>
          </a:xfrm>
          <a:prstGeom prst="rect">
            <a:avLst/>
          </a:prstGeom>
          <a:noFill/>
          <a:ln>
            <a:noFill/>
          </a:ln>
        </p:spPr>
      </p:pic>
      <p:sp>
        <p:nvSpPr>
          <p:cNvPr id="236" name="Google Shape;236;p5"/>
          <p:cNvSpPr/>
          <p:nvPr/>
        </p:nvSpPr>
        <p:spPr>
          <a:xfrm>
            <a:off x="1384300" y="370330"/>
            <a:ext cx="42672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L" sz="2400" u="none" cap="none" strike="noStrike">
                <a:solidFill>
                  <a:schemeClr val="lt1"/>
                </a:solidFill>
                <a:latin typeface="Candara"/>
                <a:ea typeface="Candara"/>
                <a:cs typeface="Candara"/>
                <a:sym typeface="Candara"/>
              </a:rPr>
              <a:t>Sistema Informático</a:t>
            </a:r>
            <a:endParaRPr/>
          </a:p>
        </p:txBody>
      </p:sp>
      <p:sp>
        <p:nvSpPr>
          <p:cNvPr id="237" name="Google Shape;237;p5"/>
          <p:cNvSpPr/>
          <p:nvPr/>
        </p:nvSpPr>
        <p:spPr>
          <a:xfrm>
            <a:off x="142876" y="1337243"/>
            <a:ext cx="5519988" cy="449353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2200" u="none" cap="none" strike="noStrike">
                <a:solidFill>
                  <a:srgbClr val="9B7103"/>
                </a:solidFill>
                <a:latin typeface="Arial"/>
                <a:ea typeface="Arial"/>
                <a:cs typeface="Arial"/>
                <a:sym typeface="Arial"/>
              </a:rPr>
              <a:t>Un sistema de información, es un </a:t>
            </a:r>
            <a:r>
              <a:rPr b="1" i="0" lang="es-CL" sz="2200" u="none" cap="none" strike="noStrike">
                <a:solidFill>
                  <a:srgbClr val="9B7103"/>
                </a:solidFill>
                <a:latin typeface="Arial"/>
                <a:ea typeface="Arial"/>
                <a:cs typeface="Arial"/>
                <a:sym typeface="Arial"/>
              </a:rPr>
              <a:t>conjunto de programas, datos y documentación asociada</a:t>
            </a:r>
            <a:r>
              <a:rPr b="0" i="0" lang="es-CL" sz="2200" u="none" cap="none" strike="noStrike">
                <a:solidFill>
                  <a:srgbClr val="9B7103"/>
                </a:solidFill>
                <a:latin typeface="Arial"/>
                <a:ea typeface="Arial"/>
                <a:cs typeface="Arial"/>
                <a:sym typeface="Arial"/>
              </a:rPr>
              <a:t>,  soportados en una </a:t>
            </a:r>
            <a:r>
              <a:rPr b="1" i="0" lang="es-CL" sz="2200" u="none" cap="none" strike="noStrike">
                <a:solidFill>
                  <a:srgbClr val="9B7103"/>
                </a:solidFill>
                <a:latin typeface="Arial"/>
                <a:ea typeface="Arial"/>
                <a:cs typeface="Arial"/>
                <a:sym typeface="Arial"/>
              </a:rPr>
              <a:t>infraestructura tecnológica de hardware, software y comunicaciones</a:t>
            </a:r>
            <a:r>
              <a:rPr b="0" i="0" lang="es-CL" sz="2200" u="none" cap="none" strike="noStrike">
                <a:solidFill>
                  <a:srgbClr val="9B7103"/>
                </a:solidFill>
                <a:latin typeface="Arial"/>
                <a:ea typeface="Arial"/>
                <a:cs typeface="Arial"/>
                <a:sym typeface="Arial"/>
              </a:rPr>
              <a:t>, la cual debe estar disponible para poder implementar las aplicaciones desarrolladas y a </a:t>
            </a:r>
            <a:r>
              <a:rPr b="1" i="0" lang="es-CL" sz="2200" u="none" cap="none" strike="noStrike">
                <a:solidFill>
                  <a:srgbClr val="9B7103"/>
                </a:solidFill>
                <a:latin typeface="Arial"/>
                <a:ea typeface="Arial"/>
                <a:cs typeface="Arial"/>
                <a:sym typeface="Arial"/>
              </a:rPr>
              <a:t>través de esta infraestructura el usuario podrá utilizar la solución de software </a:t>
            </a:r>
            <a:r>
              <a:rPr b="0" i="0" lang="es-CL" sz="2200" u="none" cap="none" strike="noStrike">
                <a:solidFill>
                  <a:srgbClr val="9B7103"/>
                </a:solidFill>
                <a:latin typeface="Arial"/>
                <a:ea typeface="Arial"/>
                <a:cs typeface="Arial"/>
                <a:sym typeface="Arial"/>
              </a:rPr>
              <a:t>bajo ciertas condiciones de estabilidad, seguridad, disponibilidad y otros atributos del software.</a:t>
            </a:r>
            <a:endParaRPr b="0" i="0" sz="2200" u="none" cap="none" strike="noStrike">
              <a:solidFill>
                <a:srgbClr val="9B710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6"/>
          <p:cNvSpPr/>
          <p:nvPr/>
        </p:nvSpPr>
        <p:spPr>
          <a:xfrm>
            <a:off x="142875" y="1169405"/>
            <a:ext cx="8821738" cy="21236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s-CL" sz="2200" u="none" cap="none" strike="noStrike">
                <a:solidFill>
                  <a:srgbClr val="9B7103"/>
                </a:solidFill>
                <a:latin typeface="Arial"/>
                <a:ea typeface="Arial"/>
                <a:cs typeface="Arial"/>
                <a:sym typeface="Arial"/>
              </a:rPr>
              <a:t>En un sistema de información, </a:t>
            </a:r>
            <a:r>
              <a:rPr b="1" i="0" lang="es-CL" sz="2200" u="none" cap="none" strike="noStrike">
                <a:solidFill>
                  <a:srgbClr val="9B7103"/>
                </a:solidFill>
                <a:latin typeface="Arial"/>
                <a:ea typeface="Arial"/>
                <a:cs typeface="Arial"/>
                <a:sym typeface="Arial"/>
              </a:rPr>
              <a:t>los principales componentes</a:t>
            </a:r>
            <a:r>
              <a:rPr b="0" i="0" lang="es-CL" sz="2200" u="none" cap="none" strike="noStrike">
                <a:solidFill>
                  <a:srgbClr val="9B7103"/>
                </a:solidFill>
                <a:latin typeface="Arial"/>
                <a:ea typeface="Arial"/>
                <a:cs typeface="Arial"/>
                <a:sym typeface="Arial"/>
              </a:rPr>
              <a:t> a construir estarán enfocados a las funcionalidades que  </a:t>
            </a:r>
            <a:r>
              <a:rPr b="1" i="0" lang="es-CL" sz="2200" u="none" cap="none" strike="noStrike">
                <a:solidFill>
                  <a:srgbClr val="9B7103"/>
                </a:solidFill>
                <a:latin typeface="Arial"/>
                <a:ea typeface="Arial"/>
                <a:cs typeface="Arial"/>
                <a:sym typeface="Arial"/>
              </a:rPr>
              <a:t>permiten la operación de la empresa</a:t>
            </a:r>
            <a:r>
              <a:rPr b="0" i="0" lang="es-CL" sz="2200" u="none" cap="none" strike="noStrike">
                <a:solidFill>
                  <a:srgbClr val="9B7103"/>
                </a:solidFill>
                <a:latin typeface="Arial"/>
                <a:ea typeface="Arial"/>
                <a:cs typeface="Arial"/>
                <a:sym typeface="Arial"/>
              </a:rPr>
              <a:t>, es decir, que aporten a la ejecución de procesos de negocio y al implementar estas funcionalidades en el software, permitirán que el </a:t>
            </a:r>
            <a:r>
              <a:rPr b="1" i="0" lang="es-CL" sz="2200" u="none" cap="none" strike="noStrike">
                <a:solidFill>
                  <a:srgbClr val="9B7103"/>
                </a:solidFill>
                <a:latin typeface="Arial"/>
                <a:ea typeface="Arial"/>
                <a:cs typeface="Arial"/>
                <a:sym typeface="Arial"/>
              </a:rPr>
              <a:t>sistema informático apoye el cumplimiento de los objetivos requeridos</a:t>
            </a:r>
            <a:r>
              <a:rPr b="0" i="0" lang="es-CL" sz="2200" u="none" cap="none" strike="noStrike">
                <a:solidFill>
                  <a:srgbClr val="9B7103"/>
                </a:solidFill>
                <a:latin typeface="Arial"/>
                <a:ea typeface="Arial"/>
                <a:cs typeface="Arial"/>
                <a:sym typeface="Arial"/>
              </a:rPr>
              <a:t>. </a:t>
            </a:r>
            <a:endParaRPr b="0" i="0" sz="2200" u="none" cap="none" strike="noStrike">
              <a:solidFill>
                <a:srgbClr val="9B7103"/>
              </a:solidFill>
              <a:latin typeface="Arial"/>
              <a:ea typeface="Arial"/>
              <a:cs typeface="Arial"/>
              <a:sym typeface="Arial"/>
            </a:endParaRPr>
          </a:p>
        </p:txBody>
      </p:sp>
      <p:pic>
        <p:nvPicPr>
          <p:cNvPr id="244" name="Google Shape;244;p6"/>
          <p:cNvPicPr preferRelativeResize="0"/>
          <p:nvPr/>
        </p:nvPicPr>
        <p:blipFill rotWithShape="1">
          <a:blip r:embed="rId3">
            <a:alphaModFix/>
          </a:blip>
          <a:srcRect b="0" l="0" r="0" t="0"/>
          <a:stretch/>
        </p:blipFill>
        <p:spPr>
          <a:xfrm>
            <a:off x="2234278" y="3429000"/>
            <a:ext cx="4638931" cy="3256875"/>
          </a:xfrm>
          <a:prstGeom prst="rect">
            <a:avLst/>
          </a:prstGeom>
          <a:noFill/>
          <a:ln>
            <a:noFill/>
          </a:ln>
        </p:spPr>
      </p:pic>
      <p:sp>
        <p:nvSpPr>
          <p:cNvPr id="245" name="Google Shape;245;p6"/>
          <p:cNvSpPr/>
          <p:nvPr/>
        </p:nvSpPr>
        <p:spPr>
          <a:xfrm>
            <a:off x="1455824" y="166849"/>
            <a:ext cx="48246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2400" u="none" cap="none" strike="noStrike">
                <a:solidFill>
                  <a:schemeClr val="lt1"/>
                </a:solidFill>
                <a:latin typeface="Candara"/>
                <a:ea typeface="Candara"/>
                <a:cs typeface="Candara"/>
                <a:sym typeface="Candara"/>
              </a:rPr>
              <a:t>Proyectos de Software alineado a los procesos  de negocio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7"/>
          <p:cNvPicPr preferRelativeResize="0"/>
          <p:nvPr/>
        </p:nvPicPr>
        <p:blipFill rotWithShape="1">
          <a:blip r:embed="rId3">
            <a:alphaModFix/>
          </a:blip>
          <a:srcRect b="0" l="0" r="0" t="0"/>
          <a:stretch/>
        </p:blipFill>
        <p:spPr>
          <a:xfrm>
            <a:off x="1185295" y="1600200"/>
            <a:ext cx="6773409" cy="4525963"/>
          </a:xfrm>
          <a:prstGeom prst="rect">
            <a:avLst/>
          </a:prstGeom>
          <a:noFill/>
          <a:ln>
            <a:noFill/>
          </a:ln>
        </p:spPr>
      </p:pic>
      <p:sp>
        <p:nvSpPr>
          <p:cNvPr id="251" name="Google Shape;251;p7"/>
          <p:cNvSpPr/>
          <p:nvPr/>
        </p:nvSpPr>
        <p:spPr>
          <a:xfrm>
            <a:off x="745956" y="215893"/>
            <a:ext cx="5241759" cy="70788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L" sz="2000" u="none" cap="none" strike="noStrike">
                <a:solidFill>
                  <a:schemeClr val="lt1"/>
                </a:solidFill>
                <a:latin typeface="Candara"/>
                <a:ea typeface="Candara"/>
                <a:cs typeface="Candara"/>
                <a:sym typeface="Candara"/>
              </a:rPr>
              <a:t>Los sistemas de información aportan la </a:t>
            </a:r>
            <a:endParaRPr/>
          </a:p>
          <a:p>
            <a:pPr indent="0" lvl="0" marL="0" marR="0" rtl="0" algn="r">
              <a:spcBef>
                <a:spcPts val="0"/>
              </a:spcBef>
              <a:spcAft>
                <a:spcPts val="0"/>
              </a:spcAft>
              <a:buNone/>
            </a:pPr>
            <a:r>
              <a:rPr b="0" i="0" lang="es-CL" sz="2000" u="none" cap="none" strike="noStrike">
                <a:solidFill>
                  <a:schemeClr val="lt1"/>
                </a:solidFill>
                <a:latin typeface="Candara"/>
                <a:ea typeface="Candara"/>
                <a:cs typeface="Candara"/>
                <a:sym typeface="Candara"/>
              </a:rPr>
              <a:t>estrategia  de negocio de la empresa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8"/>
          <p:cNvSpPr txBox="1"/>
          <p:nvPr>
            <p:ph idx="1" type="body"/>
          </p:nvPr>
        </p:nvSpPr>
        <p:spPr>
          <a:xfrm>
            <a:off x="142875" y="1350947"/>
            <a:ext cx="5508625"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La alta dirección desarrolla el plan de proyectos de tecnología con participación del ente técnico (informática).</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El plan abarca a toda la organización.</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La participación es de diferentes áreas de la empresa.</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El contenido del plan es poco técnico.</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El contenido del plan es orientado al negocio y cómo la adopción de tecnología puede aportar a la empresa.</a:t>
            </a:r>
            <a:endParaRPr/>
          </a:p>
          <a:p>
            <a:pPr indent="-406400" lvl="0" marL="457200" rtl="0" algn="just">
              <a:lnSpc>
                <a:spcPct val="90000"/>
              </a:lnSpc>
              <a:spcBef>
                <a:spcPts val="1000"/>
              </a:spcBef>
              <a:spcAft>
                <a:spcPts val="0"/>
              </a:spcAft>
              <a:buClr>
                <a:srgbClr val="9B7103"/>
              </a:buClr>
              <a:buSzPts val="2800"/>
              <a:buChar char="»"/>
            </a:pPr>
            <a:r>
              <a:rPr lang="es-CL" sz="2000">
                <a:solidFill>
                  <a:srgbClr val="9B7103"/>
                </a:solidFill>
              </a:rPr>
              <a:t>Las necesidades emanan del cruce entre funciones que realiza la empresa y los objetivos estratégicos que busca, aquí es donde se descubre oportunidades.</a:t>
            </a:r>
            <a:endParaRPr/>
          </a:p>
          <a:p>
            <a:pPr indent="-228600" lvl="0" marL="457200" rtl="0" algn="just">
              <a:lnSpc>
                <a:spcPct val="90000"/>
              </a:lnSpc>
              <a:spcBef>
                <a:spcPts val="1000"/>
              </a:spcBef>
              <a:spcAft>
                <a:spcPts val="0"/>
              </a:spcAft>
              <a:buClr>
                <a:srgbClr val="9B7103"/>
              </a:buClr>
              <a:buSzPts val="2800"/>
              <a:buNone/>
            </a:pPr>
            <a:r>
              <a:t/>
            </a:r>
            <a:endParaRPr sz="2000">
              <a:solidFill>
                <a:srgbClr val="9B7103"/>
              </a:solidFill>
            </a:endParaRPr>
          </a:p>
        </p:txBody>
      </p:sp>
      <p:sp>
        <p:nvSpPr>
          <p:cNvPr id="257" name="Google Shape;257;p8"/>
          <p:cNvSpPr/>
          <p:nvPr/>
        </p:nvSpPr>
        <p:spPr>
          <a:xfrm>
            <a:off x="1792714" y="202945"/>
            <a:ext cx="4030578"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CL" sz="2000" u="none" cap="none" strike="noStrike">
                <a:solidFill>
                  <a:schemeClr val="lt1"/>
                </a:solidFill>
                <a:latin typeface="Candara"/>
                <a:ea typeface="Candara"/>
                <a:cs typeface="Candara"/>
                <a:sym typeface="Candara"/>
              </a:rPr>
              <a:t>Plan de proyectos de tecnología de la información</a:t>
            </a:r>
            <a:endParaRPr/>
          </a:p>
        </p:txBody>
      </p:sp>
      <p:pic>
        <p:nvPicPr>
          <p:cNvPr id="258" name="Google Shape;258;p8"/>
          <p:cNvPicPr preferRelativeResize="0"/>
          <p:nvPr/>
        </p:nvPicPr>
        <p:blipFill rotWithShape="1">
          <a:blip r:embed="rId3">
            <a:alphaModFix/>
          </a:blip>
          <a:srcRect b="0" l="0" r="0" t="0"/>
          <a:stretch/>
        </p:blipFill>
        <p:spPr>
          <a:xfrm>
            <a:off x="6139067" y="2111667"/>
            <a:ext cx="2705395" cy="26346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9"/>
          <p:cNvSpPr txBox="1"/>
          <p:nvPr>
            <p:ph idx="1" type="body"/>
          </p:nvPr>
        </p:nvSpPr>
        <p:spPr>
          <a:xfrm>
            <a:off x="142875" y="1218600"/>
            <a:ext cx="5508625" cy="51378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Los proyectos seleccionados para su ejecución serán los que aporten a la estrategia de negocio de la empresa.</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La lista de proyectos priorizados  según factores de la empresa (factibilidad, oportunidad de implementación, costo u otros) formarán la </a:t>
            </a:r>
            <a:r>
              <a:rPr lang="es-CL" sz="2800">
                <a:solidFill>
                  <a:srgbClr val="9B7103"/>
                </a:solidFill>
              </a:rPr>
              <a:t>cartera de proyectos </a:t>
            </a:r>
            <a:r>
              <a:rPr lang="es-CL" sz="2400">
                <a:solidFill>
                  <a:srgbClr val="9B7103"/>
                </a:solidFill>
              </a:rPr>
              <a:t>de la organización.</a:t>
            </a:r>
            <a:endParaRPr/>
          </a:p>
          <a:p>
            <a:pPr indent="-406400" lvl="0" marL="457200" rtl="0" algn="just">
              <a:lnSpc>
                <a:spcPct val="90000"/>
              </a:lnSpc>
              <a:spcBef>
                <a:spcPts val="1000"/>
              </a:spcBef>
              <a:spcAft>
                <a:spcPts val="0"/>
              </a:spcAft>
              <a:buClr>
                <a:srgbClr val="9B7103"/>
              </a:buClr>
              <a:buSzPts val="2800"/>
              <a:buChar char="»"/>
            </a:pPr>
            <a:r>
              <a:rPr lang="es-CL" sz="2400">
                <a:solidFill>
                  <a:srgbClr val="9B7103"/>
                </a:solidFill>
              </a:rPr>
              <a:t>Dependiendo de la visión de la empresa, la cartera de proyectos puede ser para una realización a corto, mediano o largo plazo.</a:t>
            </a:r>
            <a:endParaRPr/>
          </a:p>
          <a:p>
            <a:pPr indent="-228600" lvl="0" marL="457200" rtl="0" algn="just">
              <a:lnSpc>
                <a:spcPct val="90000"/>
              </a:lnSpc>
              <a:spcBef>
                <a:spcPts val="1000"/>
              </a:spcBef>
              <a:spcAft>
                <a:spcPts val="0"/>
              </a:spcAft>
              <a:buClr>
                <a:srgbClr val="9B7103"/>
              </a:buClr>
              <a:buSzPts val="2800"/>
              <a:buNone/>
            </a:pPr>
            <a:r>
              <a:t/>
            </a:r>
            <a:endParaRPr sz="2400">
              <a:solidFill>
                <a:srgbClr val="9B7103"/>
              </a:solidFill>
            </a:endParaRPr>
          </a:p>
        </p:txBody>
      </p:sp>
      <p:sp>
        <p:nvSpPr>
          <p:cNvPr id="264" name="Google Shape;264;p9"/>
          <p:cNvSpPr/>
          <p:nvPr/>
        </p:nvSpPr>
        <p:spPr>
          <a:xfrm>
            <a:off x="1303422" y="327451"/>
            <a:ext cx="389422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s-CL" sz="2400" u="none" cap="none" strike="noStrike">
                <a:solidFill>
                  <a:schemeClr val="lt1"/>
                </a:solidFill>
                <a:latin typeface="Candara"/>
                <a:ea typeface="Candara"/>
                <a:cs typeface="Candara"/>
                <a:sym typeface="Candara"/>
              </a:rPr>
              <a:t>Cartera de Proyectos</a:t>
            </a:r>
            <a:endParaRPr/>
          </a:p>
        </p:txBody>
      </p:sp>
      <p:pic>
        <p:nvPicPr>
          <p:cNvPr descr="Resultado de imagen para cartera de proyectos" id="265" name="Google Shape;265;p9"/>
          <p:cNvPicPr preferRelativeResize="0"/>
          <p:nvPr/>
        </p:nvPicPr>
        <p:blipFill rotWithShape="1">
          <a:blip r:embed="rId3">
            <a:alphaModFix/>
          </a:blip>
          <a:srcRect b="0" l="0" r="0" t="0"/>
          <a:stretch/>
        </p:blipFill>
        <p:spPr>
          <a:xfrm>
            <a:off x="5651499" y="2291412"/>
            <a:ext cx="3215775" cy="2139952"/>
          </a:xfrm>
          <a:prstGeom prst="rect">
            <a:avLst/>
          </a:prstGeom>
          <a:noFill/>
          <a:ln cap="flat" cmpd="sng" w="9525">
            <a:solidFill>
              <a:srgbClr val="9B7103"/>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1_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2014-04-29T13:43:09Z</dcterms:created>
  <dc:creator>Macarena Trujillo V.</dc:creator>
</cp:coreProperties>
</file>